
<file path=[Content_Types].xml><?xml version="1.0" encoding="utf-8"?>
<Types xmlns="http://schemas.openxmlformats.org/package/2006/content-types">
  <Default Extension="MOV" ContentType="video/quicktime"/>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47"/>
  </p:notesMasterIdLst>
  <p:sldIdLst>
    <p:sldId id="256" r:id="rId2"/>
    <p:sldId id="257" r:id="rId3"/>
    <p:sldId id="258" r:id="rId4"/>
    <p:sldId id="259" r:id="rId5"/>
    <p:sldId id="260" r:id="rId6"/>
    <p:sldId id="261" r:id="rId7"/>
    <p:sldId id="262" r:id="rId8"/>
    <p:sldId id="263" r:id="rId9"/>
    <p:sldId id="265" r:id="rId10"/>
    <p:sldId id="267" r:id="rId11"/>
    <p:sldId id="268" r:id="rId12"/>
    <p:sldId id="269" r:id="rId13"/>
    <p:sldId id="270" r:id="rId14"/>
    <p:sldId id="271" r:id="rId15"/>
    <p:sldId id="273" r:id="rId16"/>
    <p:sldId id="308" r:id="rId17"/>
    <p:sldId id="274" r:id="rId18"/>
    <p:sldId id="275" r:id="rId19"/>
    <p:sldId id="276" r:id="rId20"/>
    <p:sldId id="277" r:id="rId21"/>
    <p:sldId id="279" r:id="rId22"/>
    <p:sldId id="280" r:id="rId23"/>
    <p:sldId id="281" r:id="rId24"/>
    <p:sldId id="283" r:id="rId25"/>
    <p:sldId id="284" r:id="rId26"/>
    <p:sldId id="285" r:id="rId27"/>
    <p:sldId id="303" r:id="rId28"/>
    <p:sldId id="309" r:id="rId29"/>
    <p:sldId id="304" r:id="rId30"/>
    <p:sldId id="307" r:id="rId31"/>
    <p:sldId id="287" r:id="rId32"/>
    <p:sldId id="288" r:id="rId33"/>
    <p:sldId id="289" r:id="rId34"/>
    <p:sldId id="290" r:id="rId35"/>
    <p:sldId id="291" r:id="rId36"/>
    <p:sldId id="292" r:id="rId37"/>
    <p:sldId id="293" r:id="rId38"/>
    <p:sldId id="295" r:id="rId39"/>
    <p:sldId id="294" r:id="rId40"/>
    <p:sldId id="296" r:id="rId41"/>
    <p:sldId id="298" r:id="rId42"/>
    <p:sldId id="299" r:id="rId43"/>
    <p:sldId id="300" r:id="rId44"/>
    <p:sldId id="301" r:id="rId45"/>
    <p:sldId id="302" r:id="rId4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91"/>
    <p:restoredTop sz="81654"/>
  </p:normalViewPr>
  <p:slideViewPr>
    <p:cSldViewPr snapToGrid="0" snapToObjects="1">
      <p:cViewPr varScale="1">
        <p:scale>
          <a:sx n="69" d="100"/>
          <a:sy n="69" d="100"/>
        </p:scale>
        <p:origin x="133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tiff>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tiff>
</file>

<file path=ppt/media/image5.tiff>
</file>

<file path=ppt/media/image6.tiff>
</file>

<file path=ppt/media/image7.png>
</file>

<file path=ppt/media/image8.tiff>
</file>

<file path=ppt/media/image9.tiff>
</file>

<file path=ppt/media/media1.mp4>
</file>

<file path=ppt/media/media2.mp4>
</file>

<file path=ppt/media/media3.mp4>
</file>

<file path=ppt/media/media4.mp4>
</file>

<file path=ppt/media/media5.mp4>
</file>

<file path=ppt/media/media6.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D89BA8-EE5F-A848-B587-7E43E9FF5C43}" type="datetimeFigureOut">
              <a:rPr lang="it-IT" smtClean="0"/>
              <a:t>01/06/2019</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86988E-6D4A-1349-85EA-6B34906E3431}" type="slidenum">
              <a:rPr lang="it-IT" smtClean="0"/>
              <a:t>‹N›</a:t>
            </a:fld>
            <a:endParaRPr lang="it-IT"/>
          </a:p>
        </p:txBody>
      </p:sp>
    </p:spTree>
    <p:extLst>
      <p:ext uri="{BB962C8B-B14F-4D97-AF65-F5344CB8AC3E}">
        <p14:creationId xmlns:p14="http://schemas.microsoft.com/office/powerpoint/2010/main" val="3612191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1</a:t>
            </a:fld>
            <a:endParaRPr lang="it-IT"/>
          </a:p>
        </p:txBody>
      </p:sp>
    </p:spTree>
    <p:extLst>
      <p:ext uri="{BB962C8B-B14F-4D97-AF65-F5344CB8AC3E}">
        <p14:creationId xmlns:p14="http://schemas.microsoft.com/office/powerpoint/2010/main" val="11390964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13</a:t>
            </a:fld>
            <a:endParaRPr lang="it-IT"/>
          </a:p>
        </p:txBody>
      </p:sp>
    </p:spTree>
    <p:extLst>
      <p:ext uri="{BB962C8B-B14F-4D97-AF65-F5344CB8AC3E}">
        <p14:creationId xmlns:p14="http://schemas.microsoft.com/office/powerpoint/2010/main" val="14274200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seguito a questa fase sono stati poi individuati i requisiti funzionali, cioè le funzioni che il sistema deve fornire</a:t>
            </a:r>
            <a:br>
              <a:rPr lang="it-IT" dirty="0"/>
            </a:br>
            <a:r>
              <a:rPr lang="it-IT" sz="1200" dirty="0"/>
              <a:t>Il sito web </a:t>
            </a:r>
            <a:r>
              <a:rPr lang="it-IT" sz="1200" b="1" dirty="0"/>
              <a:t>deve</a:t>
            </a:r>
            <a:r>
              <a:rPr lang="it-IT" sz="1200" dirty="0"/>
              <a:t> permettere agli utenti che posseggono uno o più immobili, di metterli a disposizione delle persone che si ritrovano in una situazione di emergenza;</a:t>
            </a:r>
          </a:p>
          <a:p>
            <a:r>
              <a:rPr lang="it-IT" sz="1200" dirty="0"/>
              <a:t>Il sito web </a:t>
            </a:r>
            <a:r>
              <a:rPr lang="it-IT" sz="1200" b="1" dirty="0"/>
              <a:t>deve</a:t>
            </a:r>
            <a:r>
              <a:rPr lang="it-IT" sz="1200" dirty="0"/>
              <a:t> permettere agli utenti che posseggono uno o più immobili, di decidere il periodo in cui è possibile utilizzare l’abitazione, tenendo conto che la data può essere prorogata ma non anticipata;</a:t>
            </a:r>
          </a:p>
          <a:p>
            <a:r>
              <a:rPr lang="it-IT" sz="1200" dirty="0"/>
              <a:t>Il sito web </a:t>
            </a:r>
            <a:r>
              <a:rPr lang="it-IT" sz="1200" b="1" dirty="0"/>
              <a:t>deve</a:t>
            </a:r>
            <a:r>
              <a:rPr lang="it-IT" sz="1200" dirty="0"/>
              <a:t> permettere agli utenti di visualizzare tutte le informazioni relative agli immobili inseriti e al loro stato di assegnazione;</a:t>
            </a:r>
          </a:p>
          <a:p>
            <a:r>
              <a:rPr lang="it-IT" sz="1200" dirty="0"/>
              <a:t>Il sito web </a:t>
            </a:r>
            <a:r>
              <a:rPr lang="it-IT" sz="1200" b="1" dirty="0"/>
              <a:t>deve</a:t>
            </a:r>
            <a:r>
              <a:rPr lang="it-IT" sz="1200" dirty="0"/>
              <a:t> permettere agli operatori della Protezione Civile di assegnare un immobile alle persone che ne hanno bisogno;</a:t>
            </a:r>
          </a:p>
          <a:p>
            <a:r>
              <a:rPr lang="it-IT" sz="1200" dirty="0"/>
              <a:t>Il sito web </a:t>
            </a:r>
            <a:r>
              <a:rPr lang="it-IT" sz="1200" b="1" dirty="0"/>
              <a:t>deve</a:t>
            </a:r>
            <a:r>
              <a:rPr lang="it-IT" sz="1200" dirty="0"/>
              <a:t> permettere agli operatori della Protezione Civile di trovare la miglior sistemazione possibile vicina alla casa che un nucleo familiare ha lasciato; </a:t>
            </a:r>
          </a:p>
          <a:p>
            <a:r>
              <a:rPr lang="it-IT" sz="1200" dirty="0"/>
              <a:t>Il sito web </a:t>
            </a:r>
            <a:r>
              <a:rPr lang="it-IT" sz="1200" b="1" dirty="0"/>
              <a:t>deve</a:t>
            </a:r>
            <a:r>
              <a:rPr lang="it-IT" sz="1200" dirty="0"/>
              <a:t> permettere agli operatori della Protezione Civile di inserire una lista di persone che hanno bisogno di una sistemazione temporanea;</a:t>
            </a:r>
          </a:p>
          <a:p>
            <a:r>
              <a:rPr lang="it-IT" sz="1200" dirty="0"/>
              <a:t>Il sito web </a:t>
            </a:r>
            <a:r>
              <a:rPr lang="it-IT" sz="1200" b="1" dirty="0"/>
              <a:t>deve</a:t>
            </a:r>
            <a:r>
              <a:rPr lang="it-IT" sz="1200" dirty="0"/>
              <a:t> permettere agli operatori della Protezione Civile di visualizzare la sistemazione provvisoria attuale di ciascun cittadino coinvolto;</a:t>
            </a:r>
          </a:p>
          <a:p>
            <a:r>
              <a:rPr lang="it-IT" sz="1200" dirty="0"/>
              <a:t>Il sito web </a:t>
            </a:r>
            <a:r>
              <a:rPr lang="it-IT" sz="1200" b="1" dirty="0"/>
              <a:t>deve</a:t>
            </a:r>
            <a:r>
              <a:rPr lang="it-IT" sz="1200" dirty="0"/>
              <a:t> permettere agli operatori della Protezione Civile di visualizzare in ogni momento tutti i dettagli relativi ad un immobile;</a:t>
            </a:r>
          </a:p>
          <a:p>
            <a:r>
              <a:rPr lang="it-IT" sz="1200" dirty="0"/>
              <a:t>Il sito web </a:t>
            </a:r>
            <a:r>
              <a:rPr lang="it-IT" sz="1200" b="1" dirty="0"/>
              <a:t>deve</a:t>
            </a:r>
            <a:r>
              <a:rPr lang="it-IT" sz="1200" dirty="0"/>
              <a:t> permettere agli operatori della Protezione Civile di visualizzare e gestire gli occupanti di ogni immobile.</a:t>
            </a:r>
          </a:p>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15</a:t>
            </a:fld>
            <a:endParaRPr lang="it-IT"/>
          </a:p>
        </p:txBody>
      </p:sp>
    </p:spTree>
    <p:extLst>
      <p:ext uri="{BB962C8B-B14F-4D97-AF65-F5344CB8AC3E}">
        <p14:creationId xmlns:p14="http://schemas.microsoft.com/office/powerpoint/2010/main" val="1923036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lvl="0"/>
            <a:r>
              <a:rPr lang="it-IT" sz="1200" dirty="0"/>
              <a:t>Altri sono</a:t>
            </a:r>
          </a:p>
          <a:p>
            <a:pPr lvl="0"/>
            <a:r>
              <a:rPr lang="it-IT" sz="1200" dirty="0"/>
              <a:t>Basso carico percepito: L’utente deve svolgere i task desiderati in maniera semplice e con un numero non elevato di passaggi.</a:t>
            </a:r>
          </a:p>
          <a:p>
            <a:pPr lvl="0"/>
            <a:r>
              <a:rPr lang="it-IT" sz="1200" dirty="0"/>
              <a:t>Nessuna interruzione per l’utente: L’utente non deve essere distratto né interrotto da elementi che non siano relativi al task che intende svolgere.</a:t>
            </a:r>
          </a:p>
          <a:p>
            <a:pPr lvl="0"/>
            <a:r>
              <a:rPr lang="it-IT" sz="1200" dirty="0"/>
              <a:t>Tolleranza agli errori: Deve essere improbabile che l’utente intraprenda un procedimento errato relativamente al task che intende svolgere.</a:t>
            </a:r>
          </a:p>
        </p:txBody>
      </p:sp>
      <p:sp>
        <p:nvSpPr>
          <p:cNvPr id="4" name="Segnaposto numero diapositiva 3"/>
          <p:cNvSpPr>
            <a:spLocks noGrp="1"/>
          </p:cNvSpPr>
          <p:nvPr>
            <p:ph type="sldNum" sz="quarter" idx="5"/>
          </p:nvPr>
        </p:nvSpPr>
        <p:spPr/>
        <p:txBody>
          <a:bodyPr/>
          <a:lstStyle/>
          <a:p>
            <a:fld id="{1186988E-6D4A-1349-85EA-6B34906E3431}" type="slidenum">
              <a:rPr lang="it-IT" smtClean="0"/>
              <a:t>16</a:t>
            </a:fld>
            <a:endParaRPr lang="it-IT"/>
          </a:p>
        </p:txBody>
      </p:sp>
    </p:spTree>
    <p:extLst>
      <p:ext uri="{BB962C8B-B14F-4D97-AF65-F5344CB8AC3E}">
        <p14:creationId xmlns:p14="http://schemas.microsoft.com/office/powerpoint/2010/main" val="3229905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 questo punto, conclusa la fase di analisi, è iniziata la fase di design</a:t>
            </a:r>
          </a:p>
        </p:txBody>
      </p:sp>
      <p:sp>
        <p:nvSpPr>
          <p:cNvPr id="4" name="Segnaposto numero diapositiva 3"/>
          <p:cNvSpPr>
            <a:spLocks noGrp="1"/>
          </p:cNvSpPr>
          <p:nvPr>
            <p:ph type="sldNum" sz="quarter" idx="5"/>
          </p:nvPr>
        </p:nvSpPr>
        <p:spPr/>
        <p:txBody>
          <a:bodyPr/>
          <a:lstStyle/>
          <a:p>
            <a:fld id="{1186988E-6D4A-1349-85EA-6B34906E3431}" type="slidenum">
              <a:rPr lang="it-IT" smtClean="0"/>
              <a:t>17</a:t>
            </a:fld>
            <a:endParaRPr lang="it-IT"/>
          </a:p>
        </p:txBody>
      </p:sp>
    </p:spTree>
    <p:extLst>
      <p:ext uri="{BB962C8B-B14F-4D97-AF65-F5344CB8AC3E}">
        <p14:creationId xmlns:p14="http://schemas.microsoft.com/office/powerpoint/2010/main" val="11638829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18</a:t>
            </a:fld>
            <a:endParaRPr lang="it-IT"/>
          </a:p>
        </p:txBody>
      </p:sp>
    </p:spTree>
    <p:extLst>
      <p:ext uri="{BB962C8B-B14F-4D97-AF65-F5344CB8AC3E}">
        <p14:creationId xmlns:p14="http://schemas.microsoft.com/office/powerpoint/2010/main" val="32151848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Per aiutarsi a generare nuove idee, nelle fasi di design sono state considerate alcune metafore, come le seguenti</a:t>
            </a:r>
          </a:p>
        </p:txBody>
      </p:sp>
      <p:sp>
        <p:nvSpPr>
          <p:cNvPr id="4" name="Segnaposto numero diapositiva 3"/>
          <p:cNvSpPr>
            <a:spLocks noGrp="1"/>
          </p:cNvSpPr>
          <p:nvPr>
            <p:ph type="sldNum" sz="quarter" idx="5"/>
          </p:nvPr>
        </p:nvSpPr>
        <p:spPr/>
        <p:txBody>
          <a:bodyPr/>
          <a:lstStyle/>
          <a:p>
            <a:fld id="{1186988E-6D4A-1349-85EA-6B34906E3431}" type="slidenum">
              <a:rPr lang="it-IT" smtClean="0"/>
              <a:t>19</a:t>
            </a:fld>
            <a:endParaRPr lang="it-IT"/>
          </a:p>
        </p:txBody>
      </p:sp>
    </p:spTree>
    <p:extLst>
      <p:ext uri="{BB962C8B-B14F-4D97-AF65-F5344CB8AC3E}">
        <p14:creationId xmlns:p14="http://schemas.microsoft.com/office/powerpoint/2010/main" val="1290953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Successivamente, sono stati costruiti degli </a:t>
            </a:r>
            <a:r>
              <a:rPr lang="it-IT" dirty="0" err="1"/>
              <a:t>activity</a:t>
            </a:r>
            <a:r>
              <a:rPr lang="it-IT" dirty="0"/>
              <a:t> scenario riguardanti le </a:t>
            </a:r>
            <a:r>
              <a:rPr lang="it-IT" dirty="0" err="1"/>
              <a:t>personas</a:t>
            </a:r>
            <a:r>
              <a:rPr lang="it-IT" dirty="0"/>
              <a:t> precedentemente individuate. Quello riportato è un esempio di tali scenari</a:t>
            </a:r>
          </a:p>
        </p:txBody>
      </p:sp>
      <p:sp>
        <p:nvSpPr>
          <p:cNvPr id="4" name="Segnaposto numero diapositiva 3"/>
          <p:cNvSpPr>
            <a:spLocks noGrp="1"/>
          </p:cNvSpPr>
          <p:nvPr>
            <p:ph type="sldNum" sz="quarter" idx="5"/>
          </p:nvPr>
        </p:nvSpPr>
        <p:spPr/>
        <p:txBody>
          <a:bodyPr/>
          <a:lstStyle/>
          <a:p>
            <a:fld id="{1186988E-6D4A-1349-85EA-6B34906E3431}" type="slidenum">
              <a:rPr lang="it-IT" smtClean="0"/>
              <a:t>20</a:t>
            </a:fld>
            <a:endParaRPr lang="it-IT"/>
          </a:p>
        </p:txBody>
      </p:sp>
    </p:spTree>
    <p:extLst>
      <p:ext uri="{BB962C8B-B14F-4D97-AF65-F5344CB8AC3E}">
        <p14:creationId xmlns:p14="http://schemas.microsoft.com/office/powerpoint/2010/main" val="21856359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Nella fase di information design si passa ad immaginare l’aspetto che le varie schermate del sistema dovranno avere. </a:t>
            </a:r>
          </a:p>
        </p:txBody>
      </p:sp>
      <p:sp>
        <p:nvSpPr>
          <p:cNvPr id="4" name="Segnaposto numero diapositiva 3"/>
          <p:cNvSpPr>
            <a:spLocks noGrp="1"/>
          </p:cNvSpPr>
          <p:nvPr>
            <p:ph type="sldNum" sz="quarter" idx="5"/>
          </p:nvPr>
        </p:nvSpPr>
        <p:spPr/>
        <p:txBody>
          <a:bodyPr/>
          <a:lstStyle/>
          <a:p>
            <a:fld id="{1186988E-6D4A-1349-85EA-6B34906E3431}" type="slidenum">
              <a:rPr lang="it-IT" smtClean="0"/>
              <a:t>21</a:t>
            </a:fld>
            <a:endParaRPr lang="it-IT"/>
          </a:p>
        </p:txBody>
      </p:sp>
    </p:spTree>
    <p:extLst>
      <p:ext uri="{BB962C8B-B14F-4D97-AF65-F5344CB8AC3E}">
        <p14:creationId xmlns:p14="http://schemas.microsoft.com/office/powerpoint/2010/main" val="15926017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Anche in questa fase sono state considerate le metafore e le relative possibili implicazioni per l’</a:t>
            </a:r>
            <a:r>
              <a:rPr lang="it-IT" dirty="0" err="1"/>
              <a:t>informationd</a:t>
            </a:r>
            <a:r>
              <a:rPr lang="it-IT" dirty="0"/>
              <a:t> </a:t>
            </a:r>
            <a:r>
              <a:rPr lang="it-IT" dirty="0" err="1"/>
              <a:t>esign</a:t>
            </a:r>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22</a:t>
            </a:fld>
            <a:endParaRPr lang="it-IT"/>
          </a:p>
        </p:txBody>
      </p:sp>
    </p:spTree>
    <p:extLst>
      <p:ext uri="{BB962C8B-B14F-4D97-AF65-F5344CB8AC3E}">
        <p14:creationId xmlns:p14="http://schemas.microsoft.com/office/powerpoint/2010/main" val="24475934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Così come nelle fasi precedenti, sono stati costruiti gli scenari…</a:t>
            </a:r>
          </a:p>
        </p:txBody>
      </p:sp>
      <p:sp>
        <p:nvSpPr>
          <p:cNvPr id="4" name="Segnaposto numero diapositiva 3"/>
          <p:cNvSpPr>
            <a:spLocks noGrp="1"/>
          </p:cNvSpPr>
          <p:nvPr>
            <p:ph type="sldNum" sz="quarter" idx="5"/>
          </p:nvPr>
        </p:nvSpPr>
        <p:spPr/>
        <p:txBody>
          <a:bodyPr/>
          <a:lstStyle/>
          <a:p>
            <a:fld id="{1186988E-6D4A-1349-85EA-6B34906E3431}" type="slidenum">
              <a:rPr lang="it-IT" smtClean="0"/>
              <a:t>23</a:t>
            </a:fld>
            <a:endParaRPr lang="it-IT"/>
          </a:p>
        </p:txBody>
      </p:sp>
    </p:spTree>
    <p:extLst>
      <p:ext uri="{BB962C8B-B14F-4D97-AF65-F5344CB8AC3E}">
        <p14:creationId xmlns:p14="http://schemas.microsoft.com/office/powerpoint/2010/main" val="1231315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 prima cosa da fare, come sempre, è analizzare il problema che intendiamo affrontare</a:t>
            </a:r>
          </a:p>
        </p:txBody>
      </p:sp>
      <p:sp>
        <p:nvSpPr>
          <p:cNvPr id="4" name="Segnaposto numero diapositiva 3"/>
          <p:cNvSpPr>
            <a:spLocks noGrp="1"/>
          </p:cNvSpPr>
          <p:nvPr>
            <p:ph type="sldNum" sz="quarter" idx="5"/>
          </p:nvPr>
        </p:nvSpPr>
        <p:spPr/>
        <p:txBody>
          <a:bodyPr/>
          <a:lstStyle/>
          <a:p>
            <a:fld id="{1186988E-6D4A-1349-85EA-6B34906E3431}" type="slidenum">
              <a:rPr lang="it-IT" smtClean="0"/>
              <a:t>2</a:t>
            </a:fld>
            <a:endParaRPr lang="it-IT"/>
          </a:p>
        </p:txBody>
      </p:sp>
    </p:spTree>
    <p:extLst>
      <p:ext uri="{BB962C8B-B14F-4D97-AF65-F5344CB8AC3E}">
        <p14:creationId xmlns:p14="http://schemas.microsoft.com/office/powerpoint/2010/main" val="42921790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24</a:t>
            </a:fld>
            <a:endParaRPr lang="it-IT"/>
          </a:p>
        </p:txBody>
      </p:sp>
    </p:spTree>
    <p:extLst>
      <p:ext uri="{BB962C8B-B14F-4D97-AF65-F5344CB8AC3E}">
        <p14:creationId xmlns:p14="http://schemas.microsoft.com/office/powerpoint/2010/main" val="11422354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Ancora una volta abbiamo le metafore…</a:t>
            </a:r>
          </a:p>
        </p:txBody>
      </p:sp>
      <p:sp>
        <p:nvSpPr>
          <p:cNvPr id="4" name="Segnaposto numero diapositiva 3"/>
          <p:cNvSpPr>
            <a:spLocks noGrp="1"/>
          </p:cNvSpPr>
          <p:nvPr>
            <p:ph type="sldNum" sz="quarter" idx="5"/>
          </p:nvPr>
        </p:nvSpPr>
        <p:spPr/>
        <p:txBody>
          <a:bodyPr/>
          <a:lstStyle/>
          <a:p>
            <a:fld id="{1186988E-6D4A-1349-85EA-6B34906E3431}" type="slidenum">
              <a:rPr lang="it-IT" smtClean="0"/>
              <a:t>25</a:t>
            </a:fld>
            <a:endParaRPr lang="it-IT"/>
          </a:p>
        </p:txBody>
      </p:sp>
    </p:spTree>
    <p:extLst>
      <p:ext uri="{BB962C8B-B14F-4D97-AF65-F5344CB8AC3E}">
        <p14:creationId xmlns:p14="http://schemas.microsoft.com/office/powerpoint/2010/main" val="32917535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…Seguite dagli scenari…</a:t>
            </a:r>
          </a:p>
        </p:txBody>
      </p:sp>
      <p:sp>
        <p:nvSpPr>
          <p:cNvPr id="4" name="Segnaposto numero diapositiva 3"/>
          <p:cNvSpPr>
            <a:spLocks noGrp="1"/>
          </p:cNvSpPr>
          <p:nvPr>
            <p:ph type="sldNum" sz="quarter" idx="5"/>
          </p:nvPr>
        </p:nvSpPr>
        <p:spPr/>
        <p:txBody>
          <a:bodyPr/>
          <a:lstStyle/>
          <a:p>
            <a:fld id="{1186988E-6D4A-1349-85EA-6B34906E3431}" type="slidenum">
              <a:rPr lang="it-IT" smtClean="0"/>
              <a:t>26</a:t>
            </a:fld>
            <a:endParaRPr lang="it-IT"/>
          </a:p>
        </p:txBody>
      </p:sp>
    </p:spTree>
    <p:extLst>
      <p:ext uri="{BB962C8B-B14F-4D97-AF65-F5344CB8AC3E}">
        <p14:creationId xmlns:p14="http://schemas.microsoft.com/office/powerpoint/2010/main" val="26058766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…Seguite dagli scenari…</a:t>
            </a:r>
          </a:p>
        </p:txBody>
      </p:sp>
      <p:sp>
        <p:nvSpPr>
          <p:cNvPr id="4" name="Segnaposto numero diapositiva 3"/>
          <p:cNvSpPr>
            <a:spLocks noGrp="1"/>
          </p:cNvSpPr>
          <p:nvPr>
            <p:ph type="sldNum" sz="quarter" idx="5"/>
          </p:nvPr>
        </p:nvSpPr>
        <p:spPr/>
        <p:txBody>
          <a:bodyPr/>
          <a:lstStyle/>
          <a:p>
            <a:fld id="{1186988E-6D4A-1349-85EA-6B34906E3431}" type="slidenum">
              <a:rPr lang="it-IT" smtClean="0"/>
              <a:t>27</a:t>
            </a:fld>
            <a:endParaRPr lang="it-IT"/>
          </a:p>
        </p:txBody>
      </p:sp>
    </p:spTree>
    <p:extLst>
      <p:ext uri="{BB962C8B-B14F-4D97-AF65-F5344CB8AC3E}">
        <p14:creationId xmlns:p14="http://schemas.microsoft.com/office/powerpoint/2010/main" val="14760489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Ciò ha portato alle seguenti modifiche al prototipo </a:t>
            </a:r>
          </a:p>
        </p:txBody>
      </p:sp>
      <p:sp>
        <p:nvSpPr>
          <p:cNvPr id="4" name="Segnaposto numero diapositiva 3"/>
          <p:cNvSpPr>
            <a:spLocks noGrp="1"/>
          </p:cNvSpPr>
          <p:nvPr>
            <p:ph type="sldNum" sz="quarter" idx="5"/>
          </p:nvPr>
        </p:nvSpPr>
        <p:spPr/>
        <p:txBody>
          <a:bodyPr/>
          <a:lstStyle/>
          <a:p>
            <a:fld id="{1186988E-6D4A-1349-85EA-6B34906E3431}" type="slidenum">
              <a:rPr lang="it-IT" smtClean="0"/>
              <a:t>28</a:t>
            </a:fld>
            <a:endParaRPr lang="it-IT"/>
          </a:p>
        </p:txBody>
      </p:sp>
    </p:spTree>
    <p:extLst>
      <p:ext uri="{BB962C8B-B14F-4D97-AF65-F5344CB8AC3E}">
        <p14:creationId xmlns:p14="http://schemas.microsoft.com/office/powerpoint/2010/main" val="18035561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…Seguite dagli scenari…</a:t>
            </a:r>
          </a:p>
        </p:txBody>
      </p:sp>
      <p:sp>
        <p:nvSpPr>
          <p:cNvPr id="4" name="Segnaposto numero diapositiva 3"/>
          <p:cNvSpPr>
            <a:spLocks noGrp="1"/>
          </p:cNvSpPr>
          <p:nvPr>
            <p:ph type="sldNum" sz="quarter" idx="5"/>
          </p:nvPr>
        </p:nvSpPr>
        <p:spPr/>
        <p:txBody>
          <a:bodyPr/>
          <a:lstStyle/>
          <a:p>
            <a:fld id="{1186988E-6D4A-1349-85EA-6B34906E3431}" type="slidenum">
              <a:rPr lang="it-IT" smtClean="0"/>
              <a:t>29</a:t>
            </a:fld>
            <a:endParaRPr lang="it-IT"/>
          </a:p>
        </p:txBody>
      </p:sp>
    </p:spTree>
    <p:extLst>
      <p:ext uri="{BB962C8B-B14F-4D97-AF65-F5344CB8AC3E}">
        <p14:creationId xmlns:p14="http://schemas.microsoft.com/office/powerpoint/2010/main" val="190146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Ciò ha portato alle seguenti modifiche al prototipo </a:t>
            </a:r>
          </a:p>
        </p:txBody>
      </p:sp>
      <p:sp>
        <p:nvSpPr>
          <p:cNvPr id="4" name="Segnaposto numero diapositiva 3"/>
          <p:cNvSpPr>
            <a:spLocks noGrp="1"/>
          </p:cNvSpPr>
          <p:nvPr>
            <p:ph type="sldNum" sz="quarter" idx="5"/>
          </p:nvPr>
        </p:nvSpPr>
        <p:spPr/>
        <p:txBody>
          <a:bodyPr/>
          <a:lstStyle/>
          <a:p>
            <a:fld id="{1186988E-6D4A-1349-85EA-6B34906E3431}" type="slidenum">
              <a:rPr lang="it-IT" smtClean="0"/>
              <a:t>30</a:t>
            </a:fld>
            <a:endParaRPr lang="it-IT"/>
          </a:p>
        </p:txBody>
      </p:sp>
    </p:spTree>
    <p:extLst>
      <p:ext uri="{BB962C8B-B14F-4D97-AF65-F5344CB8AC3E}">
        <p14:creationId xmlns:p14="http://schemas.microsoft.com/office/powerpoint/2010/main" val="4409717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 questo punto siamo andiamo ad illustrare la fase di prototipazione più nel dettaglio.</a:t>
            </a:r>
          </a:p>
        </p:txBody>
      </p:sp>
      <p:sp>
        <p:nvSpPr>
          <p:cNvPr id="4" name="Segnaposto numero diapositiva 3"/>
          <p:cNvSpPr>
            <a:spLocks noGrp="1"/>
          </p:cNvSpPr>
          <p:nvPr>
            <p:ph type="sldNum" sz="quarter" idx="5"/>
          </p:nvPr>
        </p:nvSpPr>
        <p:spPr/>
        <p:txBody>
          <a:bodyPr/>
          <a:lstStyle/>
          <a:p>
            <a:fld id="{1186988E-6D4A-1349-85EA-6B34906E3431}" type="slidenum">
              <a:rPr lang="it-IT" smtClean="0"/>
              <a:t>31</a:t>
            </a:fld>
            <a:endParaRPr lang="it-IT"/>
          </a:p>
        </p:txBody>
      </p:sp>
    </p:spTree>
    <p:extLst>
      <p:ext uri="{BB962C8B-B14F-4D97-AF65-F5344CB8AC3E}">
        <p14:creationId xmlns:p14="http://schemas.microsoft.com/office/powerpoint/2010/main" val="17510723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Vediamo qui un esempio di sketch utilizzati per costruire uno storyboard – che in questo caso illustra l’azione di aggiunta degli immobili da parte di un cittadino</a:t>
            </a:r>
          </a:p>
        </p:txBody>
      </p:sp>
      <p:sp>
        <p:nvSpPr>
          <p:cNvPr id="4" name="Segnaposto numero diapositiva 3"/>
          <p:cNvSpPr>
            <a:spLocks noGrp="1"/>
          </p:cNvSpPr>
          <p:nvPr>
            <p:ph type="sldNum" sz="quarter" idx="5"/>
          </p:nvPr>
        </p:nvSpPr>
        <p:spPr/>
        <p:txBody>
          <a:bodyPr/>
          <a:lstStyle/>
          <a:p>
            <a:fld id="{1186988E-6D4A-1349-85EA-6B34906E3431}" type="slidenum">
              <a:rPr lang="it-IT" smtClean="0"/>
              <a:t>33</a:t>
            </a:fld>
            <a:endParaRPr lang="it-IT"/>
          </a:p>
        </p:txBody>
      </p:sp>
    </p:spTree>
    <p:extLst>
      <p:ext uri="{BB962C8B-B14F-4D97-AF65-F5344CB8AC3E}">
        <p14:creationId xmlns:p14="http://schemas.microsoft.com/office/powerpoint/2010/main" val="26508151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Successivamente si è passati a realizzare dei primi prototipi </a:t>
            </a:r>
            <a:r>
              <a:rPr lang="it-IT" dirty="0" err="1"/>
              <a:t>lowfi</a:t>
            </a:r>
            <a:r>
              <a:rPr lang="it-IT" dirty="0"/>
              <a:t> in Balsamiq, ad esempio quella riportata di seguito è una prima idea dell’aspetto che poteva avere la schermata con i dettagli del «profilo» utente</a:t>
            </a:r>
          </a:p>
        </p:txBody>
      </p:sp>
      <p:sp>
        <p:nvSpPr>
          <p:cNvPr id="4" name="Segnaposto numero diapositiva 3"/>
          <p:cNvSpPr>
            <a:spLocks noGrp="1"/>
          </p:cNvSpPr>
          <p:nvPr>
            <p:ph type="sldNum" sz="quarter" idx="5"/>
          </p:nvPr>
        </p:nvSpPr>
        <p:spPr/>
        <p:txBody>
          <a:bodyPr/>
          <a:lstStyle/>
          <a:p>
            <a:fld id="{1186988E-6D4A-1349-85EA-6B34906E3431}" type="slidenum">
              <a:rPr lang="it-IT" smtClean="0"/>
              <a:t>36</a:t>
            </a:fld>
            <a:endParaRPr lang="it-IT"/>
          </a:p>
        </p:txBody>
      </p:sp>
    </p:spTree>
    <p:extLst>
      <p:ext uri="{BB962C8B-B14F-4D97-AF65-F5344CB8AC3E}">
        <p14:creationId xmlns:p14="http://schemas.microsoft.com/office/powerpoint/2010/main" val="442265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Il territorio italiano è in buona parte soggetto a rischio sismico e idrogeologico.</a:t>
            </a:r>
          </a:p>
          <a:p>
            <a:r>
              <a:rPr lang="it-IT" dirty="0"/>
              <a:t>A questi rischi si aggiungono quelli causati dall’incuria dell’uomo, come il crollo di ponti progettati o manutenuti male.</a:t>
            </a:r>
          </a:p>
          <a:p>
            <a:r>
              <a:rPr lang="it-IT" dirty="0"/>
              <a:t>In molte di queste situazioni, le popolazioni delle aree interessate sono costrette a lasciare, momentaneamente o definitivamente, le proprie abitazioni.</a:t>
            </a:r>
          </a:p>
          <a:p>
            <a:r>
              <a:rPr lang="it-IT" dirty="0"/>
              <a:t>//RICORDATI DI METTERE LE ANIMAZIONI!</a:t>
            </a:r>
          </a:p>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3</a:t>
            </a:fld>
            <a:endParaRPr lang="it-IT"/>
          </a:p>
        </p:txBody>
      </p:sp>
    </p:spTree>
    <p:extLst>
      <p:ext uri="{BB962C8B-B14F-4D97-AF65-F5344CB8AC3E}">
        <p14:creationId xmlns:p14="http://schemas.microsoft.com/office/powerpoint/2010/main" val="1252473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Mentre questa, in questa versione del prototipo, era una prima idea relativa al modo di gestire l’aggiunta/rimozione di occupanti in un immobile da parte della protezione civile. </a:t>
            </a:r>
          </a:p>
        </p:txBody>
      </p:sp>
      <p:sp>
        <p:nvSpPr>
          <p:cNvPr id="4" name="Segnaposto numero diapositiva 3"/>
          <p:cNvSpPr>
            <a:spLocks noGrp="1"/>
          </p:cNvSpPr>
          <p:nvPr>
            <p:ph type="sldNum" sz="quarter" idx="5"/>
          </p:nvPr>
        </p:nvSpPr>
        <p:spPr/>
        <p:txBody>
          <a:bodyPr/>
          <a:lstStyle/>
          <a:p>
            <a:fld id="{1186988E-6D4A-1349-85EA-6B34906E3431}" type="slidenum">
              <a:rPr lang="it-IT" smtClean="0"/>
              <a:t>37</a:t>
            </a:fld>
            <a:endParaRPr lang="it-IT"/>
          </a:p>
        </p:txBody>
      </p:sp>
    </p:spTree>
    <p:extLst>
      <p:ext uri="{BB962C8B-B14F-4D97-AF65-F5344CB8AC3E}">
        <p14:creationId xmlns:p14="http://schemas.microsoft.com/office/powerpoint/2010/main" val="3423357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abbiamo invece la prima versione della schermata di dettaglio dell’immobile, visibile agli operatori </a:t>
            </a:r>
          </a:p>
        </p:txBody>
      </p:sp>
      <p:sp>
        <p:nvSpPr>
          <p:cNvPr id="4" name="Segnaposto numero diapositiva 3"/>
          <p:cNvSpPr>
            <a:spLocks noGrp="1"/>
          </p:cNvSpPr>
          <p:nvPr>
            <p:ph type="sldNum" sz="quarter" idx="5"/>
          </p:nvPr>
        </p:nvSpPr>
        <p:spPr/>
        <p:txBody>
          <a:bodyPr/>
          <a:lstStyle/>
          <a:p>
            <a:fld id="{1186988E-6D4A-1349-85EA-6B34906E3431}" type="slidenum">
              <a:rPr lang="it-IT" smtClean="0"/>
              <a:t>38</a:t>
            </a:fld>
            <a:endParaRPr lang="it-IT"/>
          </a:p>
        </p:txBody>
      </p:sp>
    </p:spTree>
    <p:extLst>
      <p:ext uri="{BB962C8B-B14F-4D97-AF65-F5344CB8AC3E}">
        <p14:creationId xmlns:p14="http://schemas.microsoft.com/office/powerpoint/2010/main" val="13148633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seguito alla realizzazione e raffinamento di tali prototipi, si è giunti alla realizzazione di un prototipo hi-fi interattivo, realizzato sempre in </a:t>
            </a:r>
            <a:r>
              <a:rPr lang="it-IT" dirty="0" err="1"/>
              <a:t>balsamiq</a:t>
            </a:r>
            <a:r>
              <a:rPr lang="it-IT" dirty="0"/>
              <a:t>, che consente di simulare l’esperienza d’uso del sistema «definitivo»</a:t>
            </a:r>
          </a:p>
        </p:txBody>
      </p:sp>
      <p:sp>
        <p:nvSpPr>
          <p:cNvPr id="4" name="Segnaposto numero diapositiva 3"/>
          <p:cNvSpPr>
            <a:spLocks noGrp="1"/>
          </p:cNvSpPr>
          <p:nvPr>
            <p:ph type="sldNum" sz="quarter" idx="5"/>
          </p:nvPr>
        </p:nvSpPr>
        <p:spPr/>
        <p:txBody>
          <a:bodyPr/>
          <a:lstStyle/>
          <a:p>
            <a:fld id="{1186988E-6D4A-1349-85EA-6B34906E3431}" type="slidenum">
              <a:rPr lang="it-IT" smtClean="0"/>
              <a:t>39</a:t>
            </a:fld>
            <a:endParaRPr lang="it-IT"/>
          </a:p>
        </p:txBody>
      </p:sp>
    </p:spTree>
    <p:extLst>
      <p:ext uri="{BB962C8B-B14F-4D97-AF65-F5344CB8AC3E}">
        <p14:creationId xmlns:p14="http://schemas.microsoft.com/office/powerpoint/2010/main" val="36100443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Una volta soddisfatti dei  </a:t>
            </a:r>
            <a:r>
              <a:rPr lang="it-IT" dirty="0" err="1"/>
              <a:t>mockup</a:t>
            </a:r>
            <a:r>
              <a:rPr lang="it-IT" dirty="0"/>
              <a:t> realizzati, si è passati alla fase di </a:t>
            </a:r>
            <a:r>
              <a:rPr lang="it-IT" dirty="0" err="1"/>
              <a:t>impementazione</a:t>
            </a:r>
            <a:r>
              <a:rPr lang="it-IT" dirty="0"/>
              <a:t>…</a:t>
            </a:r>
          </a:p>
        </p:txBody>
      </p:sp>
      <p:sp>
        <p:nvSpPr>
          <p:cNvPr id="4" name="Segnaposto numero diapositiva 3"/>
          <p:cNvSpPr>
            <a:spLocks noGrp="1"/>
          </p:cNvSpPr>
          <p:nvPr>
            <p:ph type="sldNum" sz="quarter" idx="5"/>
          </p:nvPr>
        </p:nvSpPr>
        <p:spPr/>
        <p:txBody>
          <a:bodyPr/>
          <a:lstStyle/>
          <a:p>
            <a:fld id="{1186988E-6D4A-1349-85EA-6B34906E3431}" type="slidenum">
              <a:rPr lang="it-IT" smtClean="0"/>
              <a:t>42</a:t>
            </a:fld>
            <a:endParaRPr lang="it-IT"/>
          </a:p>
        </p:txBody>
      </p:sp>
    </p:spTree>
    <p:extLst>
      <p:ext uri="{BB962C8B-B14F-4D97-AF65-F5344CB8AC3E}">
        <p14:creationId xmlns:p14="http://schemas.microsoft.com/office/powerpoint/2010/main" val="3835132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lvl="1"/>
            <a:r>
              <a:rPr lang="it-IT" dirty="0"/>
              <a:t>Bisogna effettuare il censimento della popolazione colpita.</a:t>
            </a:r>
            <a:br>
              <a:rPr lang="it-IT" dirty="0"/>
            </a:br>
            <a:r>
              <a:rPr lang="it-IT" dirty="0"/>
              <a:t>Intanto poi, mentre si individua una sistemazione successiva, le popolazioni colpite sono costrette a passare un periodo in tendopoli</a:t>
            </a:r>
          </a:p>
        </p:txBody>
      </p:sp>
      <p:sp>
        <p:nvSpPr>
          <p:cNvPr id="4" name="Segnaposto numero diapositiva 3"/>
          <p:cNvSpPr>
            <a:spLocks noGrp="1"/>
          </p:cNvSpPr>
          <p:nvPr>
            <p:ph type="sldNum" sz="quarter" idx="5"/>
          </p:nvPr>
        </p:nvSpPr>
        <p:spPr/>
        <p:txBody>
          <a:bodyPr/>
          <a:lstStyle/>
          <a:p>
            <a:fld id="{1186988E-6D4A-1349-85EA-6B34906E3431}" type="slidenum">
              <a:rPr lang="it-IT" smtClean="0"/>
              <a:t>4</a:t>
            </a:fld>
            <a:endParaRPr lang="it-IT"/>
          </a:p>
        </p:txBody>
      </p:sp>
    </p:spTree>
    <p:extLst>
      <p:ext uri="{BB962C8B-B14F-4D97-AF65-F5344CB8AC3E}">
        <p14:creationId xmlns:p14="http://schemas.microsoft.com/office/powerpoint/2010/main" val="3108337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Un </a:t>
            </a:r>
            <a:r>
              <a:rPr lang="it-IT" dirty="0" err="1"/>
              <a:t>aapetto</a:t>
            </a:r>
            <a:r>
              <a:rPr lang="it-IT" dirty="0"/>
              <a:t> a questo punto sorprendente è che un cittadino che volesse preventivamente mettere a disposizione di altre persone un proprio immobile per situazioni di emergenza, </a:t>
            </a:r>
            <a:r>
              <a:rPr lang="it-IT" dirty="0">
                <a:solidFill>
                  <a:srgbClr val="C00000"/>
                </a:solidFill>
              </a:rPr>
              <a:t>non può farlo</a:t>
            </a:r>
            <a:r>
              <a:rPr lang="it-IT" dirty="0"/>
              <a:t>, in quanto non esiste una piattaforma o un iter burocratico che lo consenta</a:t>
            </a:r>
          </a:p>
          <a:p>
            <a:pPr lvl="1"/>
            <a:r>
              <a:rPr lang="it-IT" dirty="0"/>
              <a:t>Ciò è in contraddizione con gli obbiettivi di gestione efficace delle emergenze, in quanto avere pronta una lista di immobili utilizzabili immediatamente potrebbe portare a saltare interamente la fase di smistamento in tendopoli e a ridurre il numero di persone costrette a risiedere in hotel per tempi prolungati.</a:t>
            </a:r>
          </a:p>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5</a:t>
            </a:fld>
            <a:endParaRPr lang="it-IT"/>
          </a:p>
        </p:txBody>
      </p:sp>
    </p:spTree>
    <p:extLst>
      <p:ext uri="{BB962C8B-B14F-4D97-AF65-F5344CB8AC3E}">
        <p14:creationId xmlns:p14="http://schemas.microsoft.com/office/powerpoint/2010/main" val="2440385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i="1" dirty="0" err="1"/>
              <a:t>ShareMyHouse</a:t>
            </a:r>
            <a:r>
              <a:rPr lang="it-IT" dirty="0"/>
              <a:t> si propone di creare un sistema che consenta ai cittadini che hanno seconde case di metterle a disposizione della Protezione Civile, al fine di consentire una ridistribuzione rapida ed efficiente della popolazione colpita da catastrofi naturali o di altro tipo. </a:t>
            </a:r>
          </a:p>
          <a:p>
            <a:r>
              <a:rPr lang="it-IT" dirty="0"/>
              <a:t>Allo stesso tempo, ci si propone di fornire alla Protezione Civile un mezzo rapido per individuare ed assegnare facilmente gli immobili più adatti ai cittadini che ne hanno bisogno in quel momento, in base a criteri tra i quali quello di vicinanza geografica all’immobile che si è stati costretti ad abbandonare.</a:t>
            </a:r>
          </a:p>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6</a:t>
            </a:fld>
            <a:endParaRPr lang="it-IT"/>
          </a:p>
        </p:txBody>
      </p:sp>
    </p:spTree>
    <p:extLst>
      <p:ext uri="{BB962C8B-B14F-4D97-AF65-F5344CB8AC3E}">
        <p14:creationId xmlns:p14="http://schemas.microsoft.com/office/powerpoint/2010/main" val="428960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(CITTADINI DI DUE TIPI)</a:t>
            </a:r>
          </a:p>
          <a:p>
            <a:r>
              <a:rPr lang="it-IT" dirty="0"/>
              <a:t>Cittadini che vogliono mettere a disposizione degli altri i propri immobili che non usano frequentemente.</a:t>
            </a:r>
          </a:p>
          <a:p>
            <a:r>
              <a:rPr lang="it-IT" dirty="0"/>
              <a:t>Cittadini che a causa di un evento catastrofico (terremoti, alluvioni, crollo di edifici) sono costretti a lasciare, temporaneamente o definitivamente, la propria abitazione.</a:t>
            </a:r>
          </a:p>
          <a:p>
            <a:pPr marL="0" marR="0" lvl="0" indent="0" algn="l" defTabSz="914400" rtl="0" eaLnBrk="1" fontAlgn="auto" latinLnBrk="0" hangingPunct="1">
              <a:lnSpc>
                <a:spcPct val="100000"/>
              </a:lnSpc>
              <a:spcBef>
                <a:spcPts val="0"/>
              </a:spcBef>
              <a:spcAft>
                <a:spcPts val="0"/>
              </a:spcAft>
              <a:buClrTx/>
              <a:buSzTx/>
              <a:buFontTx/>
              <a:buNone/>
              <a:tabLst/>
              <a:defRPr/>
            </a:pPr>
            <a:r>
              <a:rPr lang="it-IT"/>
              <a:t>Operatori della Protezione Civile che hanno la necessità di assegnare, in modo rapido, la migliore soluzione abitativa possibile a chi ne ha bisogno.</a:t>
            </a:r>
          </a:p>
          <a:p>
            <a:endParaRPr lang="it-IT" dirty="0"/>
          </a:p>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7</a:t>
            </a:fld>
            <a:endParaRPr lang="it-IT"/>
          </a:p>
        </p:txBody>
      </p:sp>
    </p:spTree>
    <p:extLst>
      <p:ext uri="{BB962C8B-B14F-4D97-AF65-F5344CB8AC3E}">
        <p14:creationId xmlns:p14="http://schemas.microsoft.com/office/powerpoint/2010/main" val="2466027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lvl="1"/>
            <a:r>
              <a:rPr lang="it-IT" dirty="0"/>
              <a:t>Di particolare importanza è stata l’intervista con l’ing. Michele Grimaldi, che ci ha potuto spiegare nel dettaglio come vengono gestite attualmente le fasi iniziali di censimento e redistribuzione in tendopoli/immobili temporanei, oltre a sottolineare l’importanza della vicinanza geografica tra abitazioni di origine e abitazioni temporanee.</a:t>
            </a:r>
          </a:p>
          <a:p>
            <a:pPr marL="457200" lvl="1" indent="0">
              <a:buNone/>
            </a:pPr>
            <a:endParaRPr lang="it-IT" dirty="0"/>
          </a:p>
          <a:p>
            <a:r>
              <a:rPr lang="it-IT" dirty="0"/>
              <a:t>Successivamente, per ottenere dati da una popolazione più ampia, è stato creato un sondaggio con Google Moduli ed è stato distribuito online, rendendolo compilabile liberamente da chiunque desiderasse contribuire.</a:t>
            </a:r>
          </a:p>
          <a:p>
            <a:r>
              <a:rPr lang="it-IT" dirty="0"/>
              <a:t>Con l’indagine contestuale abbiamo voluto raccogliere dati relativi alle aspettative che gli utenti potrebbero riporre nel sistema proposto e alla sua utilità percepita.</a:t>
            </a:r>
          </a:p>
          <a:p>
            <a:r>
              <a:rPr lang="it-IT" dirty="0"/>
              <a:t>Un altro punto relativamente al quale abbiamo cercato di ottenere informazioni è il numero di persone che sarebbero state desiderose di mettere a disposizione un proprio immobile, ma che non l’avevano mai fatto perché era stato detto loro che non era possibile o perché temevano un iter burocratico lungo e complesso. </a:t>
            </a:r>
          </a:p>
          <a:p>
            <a:endParaRPr lang="it-IT" dirty="0"/>
          </a:p>
          <a:p>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8</a:t>
            </a:fld>
            <a:endParaRPr lang="it-IT"/>
          </a:p>
        </p:txBody>
      </p:sp>
    </p:spTree>
    <p:extLst>
      <p:ext uri="{BB962C8B-B14F-4D97-AF65-F5344CB8AC3E}">
        <p14:creationId xmlns:p14="http://schemas.microsoft.com/office/powerpoint/2010/main" val="1939667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dirty="0"/>
              <a:t>A seguito delle interviste condotte con potenziali utenti ed esperti del settore e del sondaggio online, si è proceduto con la creazione di ‘</a:t>
            </a:r>
            <a:r>
              <a:rPr lang="it-IT" sz="1200" dirty="0" err="1"/>
              <a:t>Personas</a:t>
            </a:r>
            <a:r>
              <a:rPr lang="it-IT" sz="1200" dirty="0"/>
              <a:t>’ che abbiano una sintesi delle caratteristiche degli utenti target del sistema. </a:t>
            </a:r>
            <a:endParaRPr lang="it-IT" dirty="0"/>
          </a:p>
        </p:txBody>
      </p:sp>
      <p:sp>
        <p:nvSpPr>
          <p:cNvPr id="4" name="Segnaposto numero diapositiva 3"/>
          <p:cNvSpPr>
            <a:spLocks noGrp="1"/>
          </p:cNvSpPr>
          <p:nvPr>
            <p:ph type="sldNum" sz="quarter" idx="5"/>
          </p:nvPr>
        </p:nvSpPr>
        <p:spPr/>
        <p:txBody>
          <a:bodyPr/>
          <a:lstStyle/>
          <a:p>
            <a:fld id="{1186988E-6D4A-1349-85EA-6B34906E3431}" type="slidenum">
              <a:rPr lang="it-IT" smtClean="0"/>
              <a:t>10</a:t>
            </a:fld>
            <a:endParaRPr lang="it-IT"/>
          </a:p>
        </p:txBody>
      </p:sp>
    </p:spTree>
    <p:extLst>
      <p:ext uri="{BB962C8B-B14F-4D97-AF65-F5344CB8AC3E}">
        <p14:creationId xmlns:p14="http://schemas.microsoft.com/office/powerpoint/2010/main" val="3023193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C575075B-2A51-8543-9F57-FA2BF41A79EE}" type="datetime1">
              <a:rPr lang="it-IT" smtClean="0"/>
              <a:t>01/06/2019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4142601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E8A0E634-A8C0-3A4E-97C6-79B07753868F}" type="datetime1">
              <a:rPr lang="it-IT" smtClean="0"/>
              <a:t>01/06/2019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2133648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811A3FB6-9F11-604F-B0C3-A15A61E7B6F3}" type="datetime1">
              <a:rPr lang="it-IT" smtClean="0"/>
              <a:t>01/06/2019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3622994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6238D56E-A294-9C44-851E-0E0E9E952954}" type="datetime1">
              <a:rPr lang="it-IT" smtClean="0"/>
              <a:t>01/06/2019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474140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126B2E83-8DFC-F042-B41F-A348667E321E}" type="datetime1">
              <a:rPr lang="it-IT" smtClean="0"/>
              <a:t>01/06/2019</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798434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1608AD82-6B35-AA42-B8FB-AF8E712A6A4F}" type="datetime1">
              <a:rPr lang="it-IT" smtClean="0"/>
              <a:t>01/06/2019</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3307455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29842" y="2505075"/>
            <a:ext cx="3868340"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4629150" y="2505075"/>
            <a:ext cx="3887391"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FF97DA20-417A-1B44-8B45-D8E86BCA91AD}" type="datetime1">
              <a:rPr lang="it-IT" smtClean="0"/>
              <a:t>01/06/2019</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3315947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94FD93A2-7946-764D-83E9-B819694CC680}" type="datetime1">
              <a:rPr lang="it-IT" smtClean="0"/>
              <a:t>01/06/2019</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751656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D7DAB0-24F9-2A4E-A9B8-DF591F22490E}" type="datetime1">
              <a:rPr lang="it-IT" smtClean="0"/>
              <a:t>01/06/2019</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1444776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B4A51C5E-3FFF-9E46-A1F7-26D12C306935}" type="datetime1">
              <a:rPr lang="it-IT" smtClean="0"/>
              <a:t>01/06/2019</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3176733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DDC29506-2208-F640-8EFF-0175ADB97F0B}" type="datetime1">
              <a:rPr lang="it-IT" smtClean="0"/>
              <a:t>01/06/2019</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E553653F-07AB-8E4B-ADE8-03EE29A5F5C2}" type="slidenum">
              <a:rPr lang="it-IT" smtClean="0"/>
              <a:t>‹N›</a:t>
            </a:fld>
            <a:endParaRPr lang="it-IT"/>
          </a:p>
        </p:txBody>
      </p:sp>
    </p:spTree>
    <p:extLst>
      <p:ext uri="{BB962C8B-B14F-4D97-AF65-F5344CB8AC3E}">
        <p14:creationId xmlns:p14="http://schemas.microsoft.com/office/powerpoint/2010/main" val="402400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C899E1-E8EC-A449-8DBE-D007DB6E47F8}" type="datetime1">
              <a:rPr lang="it-IT" smtClean="0"/>
              <a:t>01/06/2019</a:t>
            </a:fld>
            <a:endParaRPr lang="it-IT"/>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53653F-07AB-8E4B-ADE8-03EE29A5F5C2}" type="slidenum">
              <a:rPr lang="it-IT" smtClean="0"/>
              <a:t>‹N›</a:t>
            </a:fld>
            <a:endParaRPr lang="it-IT"/>
          </a:p>
        </p:txBody>
      </p:sp>
    </p:spTree>
    <p:extLst>
      <p:ext uri="{BB962C8B-B14F-4D97-AF65-F5344CB8AC3E}">
        <p14:creationId xmlns:p14="http://schemas.microsoft.com/office/powerpoint/2010/main" val="18959058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6.png"/><Relationship Id="rId4"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3.png"/><Relationship Id="rId4"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5.tiff"/></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24.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25.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OV"/><Relationship Id="rId1" Type="http://schemas.microsoft.com/office/2007/relationships/media" Target="../media/media6.MOV"/><Relationship Id="rId5" Type="http://schemas.openxmlformats.org/officeDocument/2006/relationships/image" Target="../media/image28.png"/><Relationship Id="rId4" Type="http://schemas.openxmlformats.org/officeDocument/2006/relationships/image" Target="../media/image27.png"/></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8653A0C-664C-C64F-BC1F-5B7B850FD6C1}"/>
              </a:ext>
            </a:extLst>
          </p:cNvPr>
          <p:cNvSpPr>
            <a:spLocks noGrp="1"/>
          </p:cNvSpPr>
          <p:nvPr>
            <p:ph type="ctrTitle"/>
          </p:nvPr>
        </p:nvSpPr>
        <p:spPr>
          <a:xfrm>
            <a:off x="1143000" y="2245810"/>
            <a:ext cx="4810125" cy="1355750"/>
          </a:xfrm>
        </p:spPr>
        <p:txBody>
          <a:bodyPr>
            <a:normAutofit/>
          </a:bodyPr>
          <a:lstStyle/>
          <a:p>
            <a:pPr algn="l"/>
            <a:r>
              <a:rPr lang="it-IT" sz="4700" dirty="0" err="1"/>
              <a:t>ShareMyHouse</a:t>
            </a:r>
            <a:endParaRPr lang="it-IT" sz="4700"/>
          </a:p>
        </p:txBody>
      </p:sp>
      <p:sp>
        <p:nvSpPr>
          <p:cNvPr id="3" name="Sottotitolo 2">
            <a:extLst>
              <a:ext uri="{FF2B5EF4-FFF2-40B4-BE49-F238E27FC236}">
                <a16:creationId xmlns:a16="http://schemas.microsoft.com/office/drawing/2014/main" id="{379CBCFC-9D50-8D47-BC8E-80BFD7CDEF68}"/>
              </a:ext>
            </a:extLst>
          </p:cNvPr>
          <p:cNvSpPr>
            <a:spLocks noGrp="1"/>
          </p:cNvSpPr>
          <p:nvPr>
            <p:ph type="subTitle" idx="1"/>
          </p:nvPr>
        </p:nvSpPr>
        <p:spPr>
          <a:xfrm>
            <a:off x="1143001" y="3603028"/>
            <a:ext cx="4810124" cy="911117"/>
          </a:xfrm>
        </p:spPr>
        <p:txBody>
          <a:bodyPr>
            <a:normAutofit/>
          </a:bodyPr>
          <a:lstStyle/>
          <a:p>
            <a:pPr algn="l"/>
            <a:r>
              <a:rPr lang="it-IT" sz="1700" dirty="0"/>
              <a:t>Interazione Uomo Macchina e Usabilità del Software </a:t>
            </a:r>
          </a:p>
          <a:p>
            <a:pPr algn="l"/>
            <a:r>
              <a:rPr lang="it-IT" sz="1700" dirty="0"/>
              <a:t>AA 2018/2019</a:t>
            </a:r>
          </a:p>
        </p:txBody>
      </p:sp>
      <p:sp>
        <p:nvSpPr>
          <p:cNvPr id="21" name="Freeform 17">
            <a:extLst>
              <a:ext uri="{FF2B5EF4-FFF2-40B4-BE49-F238E27FC236}">
                <a16:creationId xmlns:a16="http://schemas.microsoft.com/office/drawing/2014/main" id="{41F18803-BE79-4916-AE6B-5DE238B367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497332" cy="2130951"/>
          </a:xfrm>
          <a:custGeom>
            <a:avLst/>
            <a:gdLst>
              <a:gd name="connsiteX0" fmla="*/ 0 w 8663110"/>
              <a:gd name="connsiteY0" fmla="*/ 0 h 2130951"/>
              <a:gd name="connsiteX1" fmla="*/ 819150 w 8663110"/>
              <a:gd name="connsiteY1" fmla="*/ 0 h 2130951"/>
              <a:gd name="connsiteX2" fmla="*/ 1028700 w 8663110"/>
              <a:gd name="connsiteY2" fmla="*/ 0 h 2130951"/>
              <a:gd name="connsiteX3" fmla="*/ 4187970 w 8663110"/>
              <a:gd name="connsiteY3" fmla="*/ 0 h 2130951"/>
              <a:gd name="connsiteX4" fmla="*/ 4400550 w 8663110"/>
              <a:gd name="connsiteY4" fmla="*/ 0 h 2130951"/>
              <a:gd name="connsiteX5" fmla="*/ 5262791 w 8663110"/>
              <a:gd name="connsiteY5" fmla="*/ 0 h 2130951"/>
              <a:gd name="connsiteX6" fmla="*/ 5262791 w 8663110"/>
              <a:gd name="connsiteY6" fmla="*/ 478 h 2130951"/>
              <a:gd name="connsiteX7" fmla="*/ 8663110 w 8663110"/>
              <a:gd name="connsiteY7" fmla="*/ 478 h 2130951"/>
              <a:gd name="connsiteX8" fmla="*/ 7676422 w 8663110"/>
              <a:gd name="connsiteY8" fmla="*/ 2130951 h 2130951"/>
              <a:gd name="connsiteX9" fmla="*/ 4400550 w 8663110"/>
              <a:gd name="connsiteY9" fmla="*/ 2130951 h 2130951"/>
              <a:gd name="connsiteX10" fmla="*/ 4187970 w 8663110"/>
              <a:gd name="connsiteY10" fmla="*/ 2130951 h 2130951"/>
              <a:gd name="connsiteX11" fmla="*/ 1028700 w 8663110"/>
              <a:gd name="connsiteY11" fmla="*/ 2130951 h 2130951"/>
              <a:gd name="connsiteX12" fmla="*/ 819150 w 8663110"/>
              <a:gd name="connsiteY12" fmla="*/ 2130951 h 2130951"/>
              <a:gd name="connsiteX13" fmla="*/ 0 w 8663110"/>
              <a:gd name="connsiteY13"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663110" h="2130951">
                <a:moveTo>
                  <a:pt x="0" y="0"/>
                </a:moveTo>
                <a:lnTo>
                  <a:pt x="819150" y="0"/>
                </a:lnTo>
                <a:lnTo>
                  <a:pt x="1028700" y="0"/>
                </a:lnTo>
                <a:lnTo>
                  <a:pt x="4187970" y="0"/>
                </a:lnTo>
                <a:lnTo>
                  <a:pt x="4400550" y="0"/>
                </a:lnTo>
                <a:lnTo>
                  <a:pt x="5262791" y="0"/>
                </a:lnTo>
                <a:lnTo>
                  <a:pt x="5262791" y="478"/>
                </a:lnTo>
                <a:lnTo>
                  <a:pt x="8663110" y="478"/>
                </a:lnTo>
                <a:lnTo>
                  <a:pt x="7676422" y="2130951"/>
                </a:lnTo>
                <a:lnTo>
                  <a:pt x="4400550" y="2130951"/>
                </a:lnTo>
                <a:lnTo>
                  <a:pt x="4187970" y="2130951"/>
                </a:lnTo>
                <a:lnTo>
                  <a:pt x="1028700" y="2130951"/>
                </a:lnTo>
                <a:lnTo>
                  <a:pt x="819150" y="2130951"/>
                </a:lnTo>
                <a:lnTo>
                  <a:pt x="0" y="2130951"/>
                </a:lnTo>
                <a:close/>
              </a:path>
            </a:pathLst>
          </a:custGeom>
          <a:solidFill>
            <a:srgbClr val="524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18">
            <a:extLst>
              <a:ext uri="{FF2B5EF4-FFF2-40B4-BE49-F238E27FC236}">
                <a16:creationId xmlns:a16="http://schemas.microsoft.com/office/drawing/2014/main" id="{C15229F3-7A2E-4558-98FE-7A5F69409D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3319"/>
            <a:ext cx="4887654" cy="2174681"/>
          </a:xfrm>
          <a:custGeom>
            <a:avLst/>
            <a:gdLst>
              <a:gd name="connsiteX0" fmla="*/ 0 w 6516874"/>
              <a:gd name="connsiteY0" fmla="*/ 0 h 2174681"/>
              <a:gd name="connsiteX1" fmla="*/ 819150 w 6516874"/>
              <a:gd name="connsiteY1" fmla="*/ 0 h 2174681"/>
              <a:gd name="connsiteX2" fmla="*/ 1038225 w 6516874"/>
              <a:gd name="connsiteY2" fmla="*/ 0 h 2174681"/>
              <a:gd name="connsiteX3" fmla="*/ 6516874 w 6516874"/>
              <a:gd name="connsiteY3" fmla="*/ 0 h 2174681"/>
              <a:gd name="connsiteX4" fmla="*/ 5509712 w 6516874"/>
              <a:gd name="connsiteY4" fmla="*/ 2174681 h 2174681"/>
              <a:gd name="connsiteX5" fmla="*/ 1038225 w 6516874"/>
              <a:gd name="connsiteY5" fmla="*/ 2174681 h 2174681"/>
              <a:gd name="connsiteX6" fmla="*/ 947987 w 6516874"/>
              <a:gd name="connsiteY6" fmla="*/ 2174681 h 2174681"/>
              <a:gd name="connsiteX7" fmla="*/ 819150 w 6516874"/>
              <a:gd name="connsiteY7" fmla="*/ 2174681 h 2174681"/>
              <a:gd name="connsiteX8" fmla="*/ 0 w 6516874"/>
              <a:gd name="connsiteY8" fmla="*/ 2174681 h 217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16874" h="2174681">
                <a:moveTo>
                  <a:pt x="0" y="0"/>
                </a:moveTo>
                <a:lnTo>
                  <a:pt x="819150" y="0"/>
                </a:lnTo>
                <a:lnTo>
                  <a:pt x="1038225" y="0"/>
                </a:lnTo>
                <a:lnTo>
                  <a:pt x="6516874" y="0"/>
                </a:lnTo>
                <a:lnTo>
                  <a:pt x="5509712" y="2174681"/>
                </a:lnTo>
                <a:lnTo>
                  <a:pt x="1038225" y="2174681"/>
                </a:lnTo>
                <a:lnTo>
                  <a:pt x="947987" y="2174681"/>
                </a:lnTo>
                <a:lnTo>
                  <a:pt x="819150" y="2174681"/>
                </a:lnTo>
                <a:lnTo>
                  <a:pt x="0" y="2174681"/>
                </a:lnTo>
                <a:close/>
              </a:path>
            </a:pathLst>
          </a:custGeom>
          <a:solidFill>
            <a:srgbClr val="4A4A4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6" name="Immagine 15">
            <a:extLst>
              <a:ext uri="{FF2B5EF4-FFF2-40B4-BE49-F238E27FC236}">
                <a16:creationId xmlns:a16="http://schemas.microsoft.com/office/drawing/2014/main" id="{64BDDD02-BD49-9D4C-B0D3-75A1294796D2}"/>
              </a:ext>
            </a:extLst>
          </p:cNvPr>
          <p:cNvPicPr>
            <a:picLocks noChangeAspect="1"/>
          </p:cNvPicPr>
          <p:nvPr/>
        </p:nvPicPr>
        <p:blipFill>
          <a:blip r:embed="rId3"/>
          <a:stretch>
            <a:fillRect/>
          </a:stretch>
        </p:blipFill>
        <p:spPr>
          <a:xfrm>
            <a:off x="6400801" y="2211297"/>
            <a:ext cx="2084098" cy="2308336"/>
          </a:xfrm>
          <a:prstGeom prst="rect">
            <a:avLst/>
          </a:prstGeom>
        </p:spPr>
      </p:pic>
      <p:pic>
        <p:nvPicPr>
          <p:cNvPr id="5" name="Immagine 4">
            <a:extLst>
              <a:ext uri="{FF2B5EF4-FFF2-40B4-BE49-F238E27FC236}">
                <a16:creationId xmlns:a16="http://schemas.microsoft.com/office/drawing/2014/main" id="{206E9092-D2C7-A841-9EEF-FA82BC51B554}"/>
              </a:ext>
            </a:extLst>
          </p:cNvPr>
          <p:cNvPicPr>
            <a:picLocks noChangeAspect="1"/>
          </p:cNvPicPr>
          <p:nvPr/>
        </p:nvPicPr>
        <p:blipFill>
          <a:blip r:embed="rId4"/>
          <a:stretch>
            <a:fillRect/>
          </a:stretch>
        </p:blipFill>
        <p:spPr>
          <a:xfrm>
            <a:off x="1143000" y="2187459"/>
            <a:ext cx="3030538" cy="568224"/>
          </a:xfrm>
          <a:prstGeom prst="rect">
            <a:avLst/>
          </a:prstGeom>
        </p:spPr>
      </p:pic>
      <p:sp>
        <p:nvSpPr>
          <p:cNvPr id="11" name="CasellaDiTesto 10">
            <a:extLst>
              <a:ext uri="{FF2B5EF4-FFF2-40B4-BE49-F238E27FC236}">
                <a16:creationId xmlns:a16="http://schemas.microsoft.com/office/drawing/2014/main" id="{7D3BC0E4-36EE-9B42-A003-8BBD0DAC2741}"/>
              </a:ext>
            </a:extLst>
          </p:cNvPr>
          <p:cNvSpPr txBox="1"/>
          <p:nvPr/>
        </p:nvSpPr>
        <p:spPr>
          <a:xfrm>
            <a:off x="6635262" y="3270738"/>
            <a:ext cx="184731" cy="369332"/>
          </a:xfrm>
          <a:prstGeom prst="rect">
            <a:avLst/>
          </a:prstGeom>
          <a:noFill/>
        </p:spPr>
        <p:txBody>
          <a:bodyPr wrap="none" rtlCol="0">
            <a:spAutoFit/>
          </a:bodyPr>
          <a:lstStyle/>
          <a:p>
            <a:endParaRPr lang="it-IT"/>
          </a:p>
        </p:txBody>
      </p:sp>
      <p:sp>
        <p:nvSpPr>
          <p:cNvPr id="17" name="CasellaDiTesto 16">
            <a:extLst>
              <a:ext uri="{FF2B5EF4-FFF2-40B4-BE49-F238E27FC236}">
                <a16:creationId xmlns:a16="http://schemas.microsoft.com/office/drawing/2014/main" id="{C6A187AB-2E38-EF48-9C7D-9A9359444D0F}"/>
              </a:ext>
            </a:extLst>
          </p:cNvPr>
          <p:cNvSpPr txBox="1"/>
          <p:nvPr/>
        </p:nvSpPr>
        <p:spPr>
          <a:xfrm>
            <a:off x="304800" y="5447493"/>
            <a:ext cx="2520461" cy="646331"/>
          </a:xfrm>
          <a:prstGeom prst="rect">
            <a:avLst/>
          </a:prstGeom>
          <a:noFill/>
        </p:spPr>
        <p:txBody>
          <a:bodyPr wrap="square" rtlCol="0">
            <a:spAutoFit/>
          </a:bodyPr>
          <a:lstStyle/>
          <a:p>
            <a:r>
              <a:rPr lang="it-IT">
                <a:solidFill>
                  <a:schemeClr val="bg1"/>
                </a:solidFill>
              </a:rPr>
              <a:t>Francesca Festa</a:t>
            </a:r>
          </a:p>
          <a:p>
            <a:r>
              <a:rPr lang="it-IT">
                <a:solidFill>
                  <a:schemeClr val="bg1"/>
                </a:solidFill>
              </a:rPr>
              <a:t>Emanuele Gargiulo</a:t>
            </a:r>
          </a:p>
        </p:txBody>
      </p:sp>
      <p:sp>
        <p:nvSpPr>
          <p:cNvPr id="20" name="CasellaDiTesto 19">
            <a:extLst>
              <a:ext uri="{FF2B5EF4-FFF2-40B4-BE49-F238E27FC236}">
                <a16:creationId xmlns:a16="http://schemas.microsoft.com/office/drawing/2014/main" id="{985ED882-97DA-6E42-88D3-E60ABF404082}"/>
              </a:ext>
            </a:extLst>
          </p:cNvPr>
          <p:cNvSpPr txBox="1"/>
          <p:nvPr/>
        </p:nvSpPr>
        <p:spPr>
          <a:xfrm>
            <a:off x="304799" y="6318866"/>
            <a:ext cx="2520461" cy="369332"/>
          </a:xfrm>
          <a:prstGeom prst="rect">
            <a:avLst/>
          </a:prstGeom>
          <a:noFill/>
        </p:spPr>
        <p:txBody>
          <a:bodyPr wrap="square" rtlCol="0">
            <a:spAutoFit/>
          </a:bodyPr>
          <a:lstStyle/>
          <a:p>
            <a:r>
              <a:rPr lang="it-IT">
                <a:solidFill>
                  <a:schemeClr val="bg1"/>
                </a:solidFill>
              </a:rPr>
              <a:t>Prof. G. Vitiello</a:t>
            </a:r>
          </a:p>
        </p:txBody>
      </p:sp>
    </p:spTree>
    <p:extLst>
      <p:ext uri="{BB962C8B-B14F-4D97-AF65-F5344CB8AC3E}">
        <p14:creationId xmlns:p14="http://schemas.microsoft.com/office/powerpoint/2010/main" val="3276763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3EF49F7C-9549-7849-90AB-A075172B79C2}"/>
              </a:ext>
            </a:extLst>
          </p:cNvPr>
          <p:cNvPicPr>
            <a:picLocks noChangeAspect="1"/>
          </p:cNvPicPr>
          <p:nvPr/>
        </p:nvPicPr>
        <p:blipFill>
          <a:blip r:embed="rId3">
            <a:alphaModFix amt="20000"/>
          </a:blip>
          <a:stretch>
            <a:fillRect/>
          </a:stretch>
        </p:blipFill>
        <p:spPr>
          <a:xfrm>
            <a:off x="5264150" y="3240087"/>
            <a:ext cx="3251200" cy="3251200"/>
          </a:xfrm>
          <a:prstGeom prst="rect">
            <a:avLst/>
          </a:prstGeom>
        </p:spPr>
      </p:pic>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err="1"/>
              <a:t>Personas</a:t>
            </a:r>
            <a:endParaRPr lang="it-IT"/>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rmAutofit/>
          </a:bodyPr>
          <a:lstStyle/>
          <a:p>
            <a:pPr marL="0" indent="0">
              <a:buNone/>
            </a:pPr>
            <a:r>
              <a:rPr lang="it-IT" sz="2400" dirty="0"/>
              <a:t>Si è proceduto con la costruzione di ‘</a:t>
            </a:r>
            <a:r>
              <a:rPr lang="it-IT" sz="2400" dirty="0" err="1"/>
              <a:t>Personas</a:t>
            </a:r>
            <a:r>
              <a:rPr lang="it-IT" sz="2400" dirty="0"/>
              <a:t>’ che integrassero una sintesi delle caratteristiche degli utenti target del sistema. </a:t>
            </a:r>
          </a:p>
          <a:p>
            <a:endParaRPr lang="it-IT" sz="1800" dirty="0"/>
          </a:p>
          <a:p>
            <a:r>
              <a:rPr lang="it-IT" sz="1800" dirty="0"/>
              <a:t>Davide, utente che desidera mettere a disposizione un proprio immobile e successivamente gestirne la disponibilità o visualizzarne lo stato, ma non ha molto tempo libero.</a:t>
            </a:r>
          </a:p>
          <a:p>
            <a:r>
              <a:rPr lang="it-IT" sz="1800" dirty="0"/>
              <a:t>Luca, volontario della Protezione Civile, desideroso di svolgere al meglio i suoi compiti e di individuare sempre nel modo più rapido ed efficace possibile le migliori sistemazioni per i cittadini che hanno perso la casa in seguito ad una catastrofe.</a:t>
            </a:r>
          </a:p>
          <a:p>
            <a:endParaRPr lang="it-IT" dirty="0"/>
          </a:p>
          <a:p>
            <a:endParaRPr lang="it-IT" dirty="0"/>
          </a:p>
          <a:p>
            <a:endParaRPr lang="it-IT" dirty="0"/>
          </a:p>
          <a:p>
            <a:endParaRPr lang="it-IT" dirty="0"/>
          </a:p>
        </p:txBody>
      </p:sp>
    </p:spTree>
    <p:extLst>
      <p:ext uri="{BB962C8B-B14F-4D97-AF65-F5344CB8AC3E}">
        <p14:creationId xmlns:p14="http://schemas.microsoft.com/office/powerpoint/2010/main" val="266213214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a:xfrm>
            <a:off x="3724072" y="629268"/>
            <a:ext cx="4939868" cy="1286160"/>
          </a:xfrm>
        </p:spPr>
        <p:style>
          <a:lnRef idx="2">
            <a:schemeClr val="accent2">
              <a:shade val="50000"/>
            </a:schemeClr>
          </a:lnRef>
          <a:fillRef idx="1">
            <a:schemeClr val="accent2"/>
          </a:fillRef>
          <a:effectRef idx="0">
            <a:schemeClr val="accent2"/>
          </a:effectRef>
          <a:fontRef idx="minor">
            <a:schemeClr val="lt1"/>
          </a:fontRef>
        </p:style>
        <p:txBody>
          <a:bodyPr anchor="b">
            <a:normAutofit/>
          </a:bodyPr>
          <a:lstStyle/>
          <a:p>
            <a:r>
              <a:rPr lang="it-IT" sz="4100"/>
              <a:t>Persona- Davide</a:t>
            </a:r>
          </a:p>
        </p:txBody>
      </p:sp>
      <p:pic>
        <p:nvPicPr>
          <p:cNvPr id="3" name="Immagine 2">
            <a:extLst>
              <a:ext uri="{FF2B5EF4-FFF2-40B4-BE49-F238E27FC236}">
                <a16:creationId xmlns:a16="http://schemas.microsoft.com/office/drawing/2014/main" id="{0CFB2ADA-FB65-0E45-8DF9-407FA37F4FDE}"/>
              </a:ext>
            </a:extLst>
          </p:cNvPr>
          <p:cNvPicPr>
            <a:picLocks noChangeAspect="1"/>
          </p:cNvPicPr>
          <p:nvPr/>
        </p:nvPicPr>
        <p:blipFill rotWithShape="1">
          <a:blip r:embed="rId2"/>
          <a:srcRect l="22912" r="19805"/>
          <a:stretch/>
        </p:blipFill>
        <p:spPr>
          <a:xfrm>
            <a:off x="20" y="10"/>
            <a:ext cx="3476673" cy="6857990"/>
          </a:xfrm>
          <a:prstGeom prst="rect">
            <a:avLst/>
          </a:prstGeom>
          <a:effectLst/>
        </p:spPr>
      </p:pic>
      <p:cxnSp>
        <p:nvCxnSpPr>
          <p:cNvPr id="30" name="Straight Connector 2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10700" y="2115117"/>
            <a:ext cx="4732020" cy="0"/>
          </a:xfrm>
          <a:prstGeom prst="line">
            <a:avLst/>
          </a:prstGeom>
          <a:ln w="19050">
            <a:solidFill>
              <a:srgbClr val="DB8973"/>
            </a:solidFill>
          </a:ln>
        </p:spPr>
        <p:style>
          <a:lnRef idx="1">
            <a:schemeClr val="accent1"/>
          </a:lnRef>
          <a:fillRef idx="0">
            <a:schemeClr val="accent1"/>
          </a:fillRef>
          <a:effectRef idx="0">
            <a:schemeClr val="accent1"/>
          </a:effectRef>
          <a:fontRef idx="minor">
            <a:schemeClr val="tx1"/>
          </a:fontRef>
        </p:style>
      </p:cxn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3724073" y="2438400"/>
            <a:ext cx="4939867" cy="3785419"/>
          </a:xfrm>
        </p:spPr>
        <p:txBody>
          <a:bodyPr>
            <a:normAutofit lnSpcReduction="10000"/>
          </a:bodyPr>
          <a:lstStyle/>
          <a:p>
            <a:pPr marL="0" indent="0">
              <a:buNone/>
            </a:pPr>
            <a:r>
              <a:rPr lang="it-IT" sz="1600"/>
              <a:t>Davide è un uomo di 29 anni e lavora come avvocato in uno studio legale a tempo pieno. Le sue giornate sono pienamente occupate dal lavoro e molto spesso è costretto a spostarsi per incontrare nuovi clienti. Con l’avanzare della sua carriera, Davide ha notato che ha sempre meno tempo per sé e che quindi il suo tempo libero è prezioso.</a:t>
            </a:r>
            <a:br>
              <a:rPr lang="it-IT" sz="1600"/>
            </a:br>
            <a:r>
              <a:rPr lang="it-IT" sz="1600"/>
              <a:t>Essendo proprietario di 2 immobili che non usa (uno in Calabria e uno in Molise) oltre a quello in cui vive, pensa che sarebbe una buona idea metterli a disposizione di chi ha perso la propria abitazione a causa di un’emergenza di qualche tipo, ottenendo magari delle agevolazioni fiscali da parte del comune.</a:t>
            </a:r>
            <a:br>
              <a:rPr lang="it-IT" sz="1600"/>
            </a:br>
            <a:r>
              <a:rPr lang="it-IT" sz="1600"/>
              <a:t>L’ideale per Davide sarebbe però un prodotto software che permetta di svolgere questa operazione comodamente da casa, senza imbattersi in lunghe pratiche da compilare che occuperebbero molto del suo già scarso tempo libero.</a:t>
            </a:r>
          </a:p>
          <a:p>
            <a:endParaRPr lang="it-IT" sz="1400"/>
          </a:p>
          <a:p>
            <a:endParaRPr lang="it-IT" sz="1400"/>
          </a:p>
        </p:txBody>
      </p:sp>
    </p:spTree>
    <p:extLst>
      <p:ext uri="{BB962C8B-B14F-4D97-AF65-F5344CB8AC3E}">
        <p14:creationId xmlns:p14="http://schemas.microsoft.com/office/powerpoint/2010/main" val="2644421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a:xfrm>
            <a:off x="3724072" y="629268"/>
            <a:ext cx="4939868" cy="1286160"/>
          </a:xfrm>
        </p:spPr>
        <p:style>
          <a:lnRef idx="2">
            <a:schemeClr val="accent2">
              <a:shade val="50000"/>
            </a:schemeClr>
          </a:lnRef>
          <a:fillRef idx="1">
            <a:schemeClr val="accent2"/>
          </a:fillRef>
          <a:effectRef idx="0">
            <a:schemeClr val="accent2"/>
          </a:effectRef>
          <a:fontRef idx="minor">
            <a:schemeClr val="lt1"/>
          </a:fontRef>
        </p:style>
        <p:txBody>
          <a:bodyPr anchor="b">
            <a:normAutofit/>
          </a:bodyPr>
          <a:lstStyle/>
          <a:p>
            <a:r>
              <a:rPr lang="it-IT"/>
              <a:t>Persona- Luca</a:t>
            </a:r>
          </a:p>
        </p:txBody>
      </p:sp>
      <p:pic>
        <p:nvPicPr>
          <p:cNvPr id="5" name="Immagine 4">
            <a:extLst>
              <a:ext uri="{FF2B5EF4-FFF2-40B4-BE49-F238E27FC236}">
                <a16:creationId xmlns:a16="http://schemas.microsoft.com/office/drawing/2014/main" id="{9A3FF335-FB2F-B34F-B1E2-95AFE52B0884}"/>
              </a:ext>
            </a:extLst>
          </p:cNvPr>
          <p:cNvPicPr>
            <a:picLocks noChangeAspect="1"/>
          </p:cNvPicPr>
          <p:nvPr/>
        </p:nvPicPr>
        <p:blipFill rotWithShape="1">
          <a:blip r:embed="rId2"/>
          <a:srcRect l="1593" r="28723"/>
          <a:stretch/>
        </p:blipFill>
        <p:spPr>
          <a:xfrm>
            <a:off x="20" y="10"/>
            <a:ext cx="3476673" cy="6857990"/>
          </a:xfrm>
          <a:prstGeom prst="rect">
            <a:avLst/>
          </a:prstGeom>
          <a:effectLst/>
        </p:spPr>
      </p:pic>
      <p:cxnSp>
        <p:nvCxnSpPr>
          <p:cNvPr id="30" name="Straight Connector 2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10700" y="2115117"/>
            <a:ext cx="4732020" cy="0"/>
          </a:xfrm>
          <a:prstGeom prst="line">
            <a:avLst/>
          </a:prstGeom>
          <a:ln w="19050">
            <a:solidFill>
              <a:srgbClr val="2B34DE"/>
            </a:solidFill>
          </a:ln>
        </p:spPr>
        <p:style>
          <a:lnRef idx="1">
            <a:schemeClr val="accent1"/>
          </a:lnRef>
          <a:fillRef idx="0">
            <a:schemeClr val="accent1"/>
          </a:fillRef>
          <a:effectRef idx="0">
            <a:schemeClr val="accent1"/>
          </a:effectRef>
          <a:fontRef idx="minor">
            <a:schemeClr val="tx1"/>
          </a:fontRef>
        </p:style>
      </p:cxn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3724073" y="2203940"/>
            <a:ext cx="4939867" cy="4152410"/>
          </a:xfrm>
        </p:spPr>
        <p:txBody>
          <a:bodyPr>
            <a:normAutofit fontScale="55000" lnSpcReduction="20000"/>
          </a:bodyPr>
          <a:lstStyle/>
          <a:p>
            <a:pPr marL="0" indent="0">
              <a:buNone/>
            </a:pPr>
            <a:r>
              <a:rPr lang="it-IT" dirty="0"/>
              <a:t>Luca è un uomo di 32 anni, impiegato in un’azienda di Napoli in cui svolge il ruolo di programmatore. Nel suo tempo libero, egli fa volontariato nella protezione civile di Nola, paese in cui vive, da 10 anni. Nel 2009 si recò in Abruzzo, nella città di L’Aquila, a seguito del terremoto di magnitudo 5.9 della scala Richter che si verificò nel mese di aprile, per aiutare la protezione civile. </a:t>
            </a:r>
            <a:br>
              <a:rPr lang="it-IT" dirty="0"/>
            </a:br>
            <a:r>
              <a:rPr lang="it-IT" dirty="0"/>
              <a:t>In quell’occasione Luca ha appurato che le tendopoli allestite per le persone non erano sufficienti e che per molto tempo le persone si sono ritrovate a vivere in alloggi ristretti e scomodi; da questa esperienza ha maturato l’idea che potrebbe essere utile mettere a disposizione una propria abitazione che non si usa o che si usa poco per le persone che vivono una situazione di emergenza. Per Luca, oltre alla parte di messa a disposizione di un’immobile, è chiara anche l’importanza di dare la possibilità alla Protezione Civile di accedere a questa lista di immobili e ai loro dettagli, per procedere con l’assegnazione alle famiglie e ipotizza che ciò permetterebbe in molti casi di evitare interamente la fase della tendopoli.</a:t>
            </a:r>
            <a:br>
              <a:rPr lang="it-IT" dirty="0"/>
            </a:br>
            <a:r>
              <a:rPr lang="it-IT" dirty="0"/>
              <a:t>Luca è quindi fiducioso che un sito web che gestisca questo tipo di problematica potrebbe aiutare sensibilmente chi si ritrova senza una casa per un’emergenza. </a:t>
            </a:r>
          </a:p>
          <a:p>
            <a:endParaRPr lang="it-IT" sz="1300" dirty="0"/>
          </a:p>
        </p:txBody>
      </p:sp>
    </p:spTree>
    <p:extLst>
      <p:ext uri="{BB962C8B-B14F-4D97-AF65-F5344CB8AC3E}">
        <p14:creationId xmlns:p14="http://schemas.microsoft.com/office/powerpoint/2010/main" val="18945411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Problem Scenarios e Claim</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rmAutofit/>
          </a:bodyPr>
          <a:lstStyle/>
          <a:p>
            <a:pPr marL="0" indent="0">
              <a:buNone/>
            </a:pPr>
            <a:r>
              <a:rPr lang="en" dirty="0" err="1"/>
              <a:t>Gli</a:t>
            </a:r>
            <a:r>
              <a:rPr lang="en" dirty="0"/>
              <a:t> scenari forniscono informazioni rispetto al contesto nel quale il </a:t>
            </a:r>
            <a:r>
              <a:rPr lang="it-IT" dirty="0"/>
              <a:t>s</a:t>
            </a:r>
            <a:r>
              <a:rPr lang="en" dirty="0"/>
              <a:t>istema deve operare, in una visione orientat</a:t>
            </a:r>
            <a:r>
              <a:rPr lang="it-IT" dirty="0"/>
              <a:t>a</a:t>
            </a:r>
            <a:r>
              <a:rPr lang="en" dirty="0"/>
              <a:t> al task e </a:t>
            </a:r>
            <a:r>
              <a:rPr lang="en" dirty="0" err="1"/>
              <a:t>all’utente</a:t>
            </a:r>
            <a:r>
              <a:rPr lang="en" dirty="0"/>
              <a:t> </a:t>
            </a:r>
            <a:r>
              <a:rPr lang="en" dirty="0" err="1"/>
              <a:t>stesso</a:t>
            </a:r>
            <a:r>
              <a:rPr lang="en" dirty="0"/>
              <a:t>.</a:t>
            </a:r>
          </a:p>
          <a:p>
            <a:pPr marL="0" indent="0">
              <a:buNone/>
            </a:pPr>
            <a:r>
              <a:rPr lang="en" dirty="0" err="1"/>
              <a:t>Relativamente</a:t>
            </a:r>
            <a:r>
              <a:rPr lang="en" dirty="0"/>
              <a:t> ad </a:t>
            </a:r>
            <a:r>
              <a:rPr lang="en" dirty="0" err="1"/>
              <a:t>ogni</a:t>
            </a:r>
            <a:r>
              <a:rPr lang="en" dirty="0"/>
              <a:t> scenario, </a:t>
            </a:r>
            <a:r>
              <a:rPr lang="en" dirty="0" err="1"/>
              <a:t>vengono</a:t>
            </a:r>
            <a:r>
              <a:rPr lang="en" dirty="0"/>
              <a:t> poi </a:t>
            </a:r>
            <a:r>
              <a:rPr lang="en" dirty="0" err="1"/>
              <a:t>esaminati</a:t>
            </a:r>
            <a:r>
              <a:rPr lang="en" dirty="0"/>
              <a:t> </a:t>
            </a:r>
            <a:r>
              <a:rPr lang="it-IT" dirty="0"/>
              <a:t>i </a:t>
            </a:r>
            <a:r>
              <a:rPr lang="it-IT" dirty="0" err="1"/>
              <a:t>claim</a:t>
            </a:r>
            <a:r>
              <a:rPr lang="it-IT" dirty="0"/>
              <a:t>, ossia elementi della situazione in questione che si ritiene abbiano conseguenze importanti – negative o positive che siano – per gli attori dello scenario.</a:t>
            </a:r>
          </a:p>
          <a:p>
            <a:pPr marL="0" indent="0">
              <a:buNone/>
            </a:pPr>
            <a:endParaRPr lang="it-IT" dirty="0"/>
          </a:p>
          <a:p>
            <a:endParaRPr lang="it-IT" dirty="0"/>
          </a:p>
          <a:p>
            <a:endParaRPr lang="it-IT" dirty="0"/>
          </a:p>
          <a:p>
            <a:endParaRPr lang="it-IT" dirty="0"/>
          </a:p>
          <a:p>
            <a:endParaRPr lang="it-IT" dirty="0"/>
          </a:p>
        </p:txBody>
      </p:sp>
    </p:spTree>
    <p:extLst>
      <p:ext uri="{BB962C8B-B14F-4D97-AF65-F5344CB8AC3E}">
        <p14:creationId xmlns:p14="http://schemas.microsoft.com/office/powerpoint/2010/main" val="2207507129"/>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err="1"/>
              <a:t>Problem</a:t>
            </a:r>
            <a:r>
              <a:rPr lang="it-IT"/>
              <a:t> Scenario - Esempio</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Autofit/>
          </a:bodyPr>
          <a:lstStyle/>
          <a:p>
            <a:pPr marL="0" indent="0">
              <a:buNone/>
            </a:pPr>
            <a:r>
              <a:rPr lang="it-IT" sz="1900" dirty="0"/>
              <a:t>Sono le ore 20:00 e Luca è ritornato da un paio di ore a casa dall’ufficio come ogni giorno quando viene a sapere, mediante una telefonata di un suo collega della Protezione Civile, che le case di un intero quartiere di Nola, a causa della pioggia incessante che persiste da giorni, sono inagibili. Luca esce quindi di casa con la divisa della Protezione Civile e incontra gli altri suoi colleghi e si recano assieme sul posto per aiutare. Qui ci sono molte persone in preda al panico che non sanno cosa fare né dove alloggiare per la notte; Luca prende quindi carta e penna e inizia a fare una lista delle persone che attualmente sono senza abitazione a causa della pioggia. Passano le ore e le persone continuano a non sapere dove alloggiare. Quando infine la lista giunge al Sindaco del Comune di Nola, egli nota che alcuni nomi della lista sono illeggibili a causa di gocce di pioggia finite sul foglio; inoltre quando Luca prova ad assegnare ad un nucleo familiare una stanza di hotel, si ricevono molte risposte negative dai proprietari degli hotel perché tutte le stanze risultano già essere occupate e quindi gli sfollati sono costretti ad alloggiare in hotel in province o regioni diverse.	</a:t>
            </a:r>
          </a:p>
          <a:p>
            <a:pPr marL="0" indent="0">
              <a:buNone/>
            </a:pPr>
            <a:endParaRPr lang="it-IT" sz="1550" dirty="0"/>
          </a:p>
          <a:p>
            <a:pPr marL="0" indent="0">
              <a:buNone/>
            </a:pPr>
            <a:endParaRPr lang="it-IT" sz="1550" dirty="0"/>
          </a:p>
          <a:p>
            <a:pPr marL="0" indent="0">
              <a:buNone/>
            </a:pPr>
            <a:endParaRPr lang="it-IT" sz="1550" dirty="0"/>
          </a:p>
          <a:p>
            <a:pPr marL="0" indent="0">
              <a:buNone/>
            </a:pPr>
            <a:endParaRPr lang="it-IT" sz="1550" dirty="0"/>
          </a:p>
        </p:txBody>
      </p:sp>
    </p:spTree>
    <p:extLst>
      <p:ext uri="{BB962C8B-B14F-4D97-AF65-F5344CB8AC3E}">
        <p14:creationId xmlns:p14="http://schemas.microsoft.com/office/powerpoint/2010/main" val="29186890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dirty="0"/>
              <a:t>Requisiti Funzionali (Principali)</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779030"/>
          </a:xfrm>
        </p:spPr>
        <p:txBody>
          <a:bodyPr>
            <a:noAutofit/>
          </a:bodyPr>
          <a:lstStyle/>
          <a:p>
            <a:r>
              <a:rPr lang="it-IT" sz="1800" dirty="0"/>
              <a:t>Sono stati individuati i requisiti funzionali, cioè le funzioni che il sistema deve fornire. </a:t>
            </a:r>
          </a:p>
          <a:p>
            <a:endParaRPr lang="it-IT" sz="1800" dirty="0"/>
          </a:p>
          <a:p>
            <a:endParaRPr lang="it-IT" sz="1800" dirty="0"/>
          </a:p>
          <a:p>
            <a:pPr marL="0" indent="0">
              <a:buNone/>
            </a:pPr>
            <a:endParaRPr lang="it-IT" sz="1400" dirty="0"/>
          </a:p>
        </p:txBody>
      </p:sp>
      <p:sp>
        <p:nvSpPr>
          <p:cNvPr id="5" name="Rettangolo con due angoli in diagonale arrotondati 4">
            <a:extLst>
              <a:ext uri="{FF2B5EF4-FFF2-40B4-BE49-F238E27FC236}">
                <a16:creationId xmlns:a16="http://schemas.microsoft.com/office/drawing/2014/main" id="{C4C4C2AC-6CC6-034C-861C-CD7CA574A0CD}"/>
              </a:ext>
            </a:extLst>
          </p:cNvPr>
          <p:cNvSpPr/>
          <p:nvPr/>
        </p:nvSpPr>
        <p:spPr>
          <a:xfrm>
            <a:off x="628650" y="2656288"/>
            <a:ext cx="7886700" cy="779030"/>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600" dirty="0"/>
              <a:t>Il sito web </a:t>
            </a:r>
            <a:r>
              <a:rPr lang="it-IT" sz="1600" b="1" dirty="0"/>
              <a:t>deve</a:t>
            </a:r>
            <a:r>
              <a:rPr lang="it-IT" sz="1600" dirty="0"/>
              <a:t> permettere agli utenti che posseggono uno o più immobili, di metterli a disposizione delle persone che si ritrovano in una situazione di emergenza;</a:t>
            </a:r>
          </a:p>
        </p:txBody>
      </p:sp>
      <p:sp>
        <p:nvSpPr>
          <p:cNvPr id="12" name="Rettangolo con due angoli in diagonale arrotondati 11">
            <a:extLst>
              <a:ext uri="{FF2B5EF4-FFF2-40B4-BE49-F238E27FC236}">
                <a16:creationId xmlns:a16="http://schemas.microsoft.com/office/drawing/2014/main" id="{8A69D6A1-743C-E64E-A42B-2371D70E70FF}"/>
              </a:ext>
            </a:extLst>
          </p:cNvPr>
          <p:cNvSpPr/>
          <p:nvPr/>
        </p:nvSpPr>
        <p:spPr>
          <a:xfrm>
            <a:off x="628650" y="3736943"/>
            <a:ext cx="7886700" cy="779030"/>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600" dirty="0"/>
              <a:t>Il sito web </a:t>
            </a:r>
            <a:r>
              <a:rPr lang="it-IT" sz="1600" b="1" dirty="0"/>
              <a:t>deve</a:t>
            </a:r>
            <a:r>
              <a:rPr lang="it-IT" sz="1600" dirty="0"/>
              <a:t> permettere agli operatori della Protezione Civile di assegnare un immobile alle persone che ne hanno bisogno;</a:t>
            </a:r>
          </a:p>
        </p:txBody>
      </p:sp>
      <p:sp>
        <p:nvSpPr>
          <p:cNvPr id="13" name="Rettangolo con due angoli in diagonale arrotondati 12">
            <a:extLst>
              <a:ext uri="{FF2B5EF4-FFF2-40B4-BE49-F238E27FC236}">
                <a16:creationId xmlns:a16="http://schemas.microsoft.com/office/drawing/2014/main" id="{90757068-7B5F-214B-98D8-88E82B51112E}"/>
              </a:ext>
            </a:extLst>
          </p:cNvPr>
          <p:cNvSpPr/>
          <p:nvPr/>
        </p:nvSpPr>
        <p:spPr>
          <a:xfrm>
            <a:off x="628650" y="4817598"/>
            <a:ext cx="7886700" cy="779030"/>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600" dirty="0"/>
              <a:t>Il sito web </a:t>
            </a:r>
            <a:r>
              <a:rPr lang="it-IT" sz="1600" b="1" dirty="0"/>
              <a:t>deve</a:t>
            </a:r>
            <a:r>
              <a:rPr lang="it-IT" sz="1600" dirty="0"/>
              <a:t> permettere agli operatori della Protezione Civile di trovare la miglior sistemazione possibile vicina alla casa che un nucleo familiare ha lasciato</a:t>
            </a:r>
          </a:p>
        </p:txBody>
      </p:sp>
    </p:spTree>
    <p:extLst>
      <p:ext uri="{BB962C8B-B14F-4D97-AF65-F5344CB8AC3E}">
        <p14:creationId xmlns:p14="http://schemas.microsoft.com/office/powerpoint/2010/main" val="1811035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dirty="0"/>
              <a:t>Requisiti di Usabilità (Principali)</a:t>
            </a:r>
          </a:p>
        </p:txBody>
      </p:sp>
      <p:sp>
        <p:nvSpPr>
          <p:cNvPr id="7" name="Rettangolo con due angoli in diagonale arrotondati 6">
            <a:extLst>
              <a:ext uri="{FF2B5EF4-FFF2-40B4-BE49-F238E27FC236}">
                <a16:creationId xmlns:a16="http://schemas.microsoft.com/office/drawing/2014/main" id="{2FBB6E34-9002-E04E-AE2F-1F70662A1E75}"/>
              </a:ext>
            </a:extLst>
          </p:cNvPr>
          <p:cNvSpPr/>
          <p:nvPr/>
        </p:nvSpPr>
        <p:spPr>
          <a:xfrm>
            <a:off x="628650" y="2670316"/>
            <a:ext cx="7886700" cy="779030"/>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it-IT" sz="1600" b="1" dirty="0"/>
              <a:t>Efficacia</a:t>
            </a:r>
            <a:r>
              <a:rPr lang="it-IT" sz="1600" dirty="0"/>
              <a:t>: Il sistema deve consentire di portare a termine i task con successo nella quasi totalità dei casi,  senza o con pochi errori da parte dell’utente.</a:t>
            </a:r>
          </a:p>
        </p:txBody>
      </p:sp>
      <p:sp>
        <p:nvSpPr>
          <p:cNvPr id="8" name="Rettangolo con due angoli in diagonale arrotondati 7">
            <a:extLst>
              <a:ext uri="{FF2B5EF4-FFF2-40B4-BE49-F238E27FC236}">
                <a16:creationId xmlns:a16="http://schemas.microsoft.com/office/drawing/2014/main" id="{DF0E845A-D6D2-C14F-8BF5-F91BD770E1FC}"/>
              </a:ext>
            </a:extLst>
          </p:cNvPr>
          <p:cNvSpPr/>
          <p:nvPr/>
        </p:nvSpPr>
        <p:spPr>
          <a:xfrm>
            <a:off x="628650" y="3736943"/>
            <a:ext cx="7886700" cy="779030"/>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it-IT" sz="1600" b="1" dirty="0"/>
              <a:t>Intuitività</a:t>
            </a:r>
            <a:r>
              <a:rPr lang="it-IT" sz="1600" dirty="0"/>
              <a:t>: L’interfaccia deve essere semplice da apprendere e da navigare; le etichette dei bottoni dovranno essere chiare, così come eventuali titoli di finestre, messaggi di conferma/errore e quant’altro.</a:t>
            </a:r>
          </a:p>
        </p:txBody>
      </p:sp>
      <p:sp>
        <p:nvSpPr>
          <p:cNvPr id="9" name="Rettangolo con due angoli in diagonale arrotondati 8">
            <a:extLst>
              <a:ext uri="{FF2B5EF4-FFF2-40B4-BE49-F238E27FC236}">
                <a16:creationId xmlns:a16="http://schemas.microsoft.com/office/drawing/2014/main" id="{8A69FB03-33FC-D04F-97C9-D3BBF3258961}"/>
              </a:ext>
            </a:extLst>
          </p:cNvPr>
          <p:cNvSpPr/>
          <p:nvPr/>
        </p:nvSpPr>
        <p:spPr>
          <a:xfrm>
            <a:off x="628650" y="4817598"/>
            <a:ext cx="7886700" cy="779030"/>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it-IT" sz="1600" b="1" dirty="0"/>
              <a:t>Efficienza</a:t>
            </a:r>
            <a:r>
              <a:rPr lang="it-IT" sz="1600" dirty="0"/>
              <a:t>: L’utente deve poter ottenere tutte le informazioni che desidera e svolgere ogni azione possibile in tempi rapidi.</a:t>
            </a:r>
          </a:p>
        </p:txBody>
      </p:sp>
    </p:spTree>
    <p:extLst>
      <p:ext uri="{BB962C8B-B14F-4D97-AF65-F5344CB8AC3E}">
        <p14:creationId xmlns:p14="http://schemas.microsoft.com/office/powerpoint/2010/main" val="2281471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669C8F-6459-5142-B063-FCC94FBA774E}"/>
              </a:ext>
            </a:extLst>
          </p:cNvPr>
          <p:cNvSpPr>
            <a:spLocks noGrp="1"/>
          </p:cNvSpPr>
          <p:nvPr>
            <p:ph type="title"/>
          </p:nvPr>
        </p:nvSpPr>
        <p:spPr>
          <a:xfrm>
            <a:off x="628650" y="2766218"/>
            <a:ext cx="7886700" cy="1325563"/>
          </a:xfrm>
        </p:spPr>
        <p:style>
          <a:lnRef idx="0">
            <a:schemeClr val="accent2"/>
          </a:lnRef>
          <a:fillRef idx="3">
            <a:schemeClr val="accent2"/>
          </a:fillRef>
          <a:effectRef idx="3">
            <a:schemeClr val="accent2"/>
          </a:effectRef>
          <a:fontRef idx="minor">
            <a:schemeClr val="lt1"/>
          </a:fontRef>
        </p:style>
        <p:txBody>
          <a:bodyPr anchor="ctr">
            <a:normAutofit/>
          </a:bodyPr>
          <a:lstStyle/>
          <a:p>
            <a:pPr algn="ctr"/>
            <a:r>
              <a:rPr lang="it-IT" sz="5400"/>
              <a:t>Design</a:t>
            </a:r>
          </a:p>
        </p:txBody>
      </p:sp>
    </p:spTree>
    <p:extLst>
      <p:ext uri="{BB962C8B-B14F-4D97-AF65-F5344CB8AC3E}">
        <p14:creationId xmlns:p14="http://schemas.microsoft.com/office/powerpoint/2010/main" val="352318828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Activity Design</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Autofit/>
          </a:bodyPr>
          <a:lstStyle/>
          <a:p>
            <a:pPr marL="0" indent="0">
              <a:buNone/>
            </a:pPr>
            <a:r>
              <a:rPr lang="it-IT" sz="2000" dirty="0"/>
              <a:t>La fase di Activity Design è la prima fase in cui si inizia a ragionare su come trasformare i problemi e le caratteristiche delle pratiche correnti in nuovi modi di agire. </a:t>
            </a:r>
          </a:p>
          <a:p>
            <a:pPr marL="0" indent="0">
              <a:buNone/>
            </a:pPr>
            <a:r>
              <a:rPr lang="it-IT" sz="2000" dirty="0"/>
              <a:t>Si pone l’accento sui concetti base e i servizi che il nuovo sistema dovrebbe offrire. </a:t>
            </a:r>
          </a:p>
          <a:p>
            <a:pPr marL="0" indent="0">
              <a:buNone/>
            </a:pPr>
            <a:r>
              <a:rPr lang="it-IT" sz="2000" dirty="0"/>
              <a:t>L’obiettivo dell’Activity Design è infatti quello di specificare le funzionalità del sistema. Ciò può essere visto come il «back-end» dell’applicazione: quale informazioni contiene o utilizza e il tipo di risultati restituiti dalle varie operazioni. </a:t>
            </a:r>
          </a:p>
          <a:p>
            <a:pPr marL="0" indent="0">
              <a:buNone/>
            </a:pPr>
            <a:r>
              <a:rPr lang="it-IT" sz="2000" dirty="0"/>
              <a:t>Considerando le funzionalità prima dell’interfaccia, è possibile fare progressi più veloci nella progettazione, concentrandosi su quello che il sistema dovrà fare e non ancora su come dovrà farlo. </a:t>
            </a:r>
          </a:p>
        </p:txBody>
      </p:sp>
    </p:spTree>
    <p:extLst>
      <p:ext uri="{BB962C8B-B14F-4D97-AF65-F5344CB8AC3E}">
        <p14:creationId xmlns:p14="http://schemas.microsoft.com/office/powerpoint/2010/main" val="3353499679"/>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Activity Design </a:t>
            </a:r>
            <a:r>
              <a:rPr lang="it-IT" err="1"/>
              <a:t>Metaphors</a:t>
            </a:r>
            <a:endParaRPr lang="it-IT"/>
          </a:p>
        </p:txBody>
      </p:sp>
      <p:graphicFrame>
        <p:nvGraphicFramePr>
          <p:cNvPr id="3" name="Tabella 2">
            <a:extLst>
              <a:ext uri="{FF2B5EF4-FFF2-40B4-BE49-F238E27FC236}">
                <a16:creationId xmlns:a16="http://schemas.microsoft.com/office/drawing/2014/main" id="{3089B0A2-B639-5D43-93C7-8AF9D11A38AC}"/>
              </a:ext>
            </a:extLst>
          </p:cNvPr>
          <p:cNvGraphicFramePr>
            <a:graphicFrameLocks noGrp="1"/>
          </p:cNvGraphicFramePr>
          <p:nvPr>
            <p:extLst>
              <p:ext uri="{D42A27DB-BD31-4B8C-83A1-F6EECF244321}">
                <p14:modId xmlns:p14="http://schemas.microsoft.com/office/powerpoint/2010/main" val="282319247"/>
              </p:ext>
            </p:extLst>
          </p:nvPr>
        </p:nvGraphicFramePr>
        <p:xfrm>
          <a:off x="628650" y="1928191"/>
          <a:ext cx="7886700" cy="3572909"/>
        </p:xfrm>
        <a:graphic>
          <a:graphicData uri="http://schemas.openxmlformats.org/drawingml/2006/table">
            <a:tbl>
              <a:tblPr firstRow="1" firstCol="1" bandRow="1">
                <a:tableStyleId>{5C22544A-7EE6-4342-B048-85BDC9FD1C3A}</a:tableStyleId>
              </a:tblPr>
              <a:tblGrid>
                <a:gridCol w="2628627">
                  <a:extLst>
                    <a:ext uri="{9D8B030D-6E8A-4147-A177-3AD203B41FA5}">
                      <a16:colId xmlns:a16="http://schemas.microsoft.com/office/drawing/2014/main" val="805427898"/>
                    </a:ext>
                  </a:extLst>
                </a:gridCol>
                <a:gridCol w="2628627">
                  <a:extLst>
                    <a:ext uri="{9D8B030D-6E8A-4147-A177-3AD203B41FA5}">
                      <a16:colId xmlns:a16="http://schemas.microsoft.com/office/drawing/2014/main" val="3006270335"/>
                    </a:ext>
                  </a:extLst>
                </a:gridCol>
                <a:gridCol w="2629446">
                  <a:extLst>
                    <a:ext uri="{9D8B030D-6E8A-4147-A177-3AD203B41FA5}">
                      <a16:colId xmlns:a16="http://schemas.microsoft.com/office/drawing/2014/main" val="2265509431"/>
                    </a:ext>
                  </a:extLst>
                </a:gridCol>
              </a:tblGrid>
              <a:tr h="404701">
                <a:tc>
                  <a:txBody>
                    <a:bodyPr/>
                    <a:lstStyle/>
                    <a:p>
                      <a:pPr>
                        <a:lnSpc>
                          <a:spcPct val="107000"/>
                        </a:lnSpc>
                        <a:spcAft>
                          <a:spcPts val="0"/>
                        </a:spcAft>
                      </a:pPr>
                      <a:r>
                        <a:rPr lang="it-IT" sz="1100">
                          <a:effectLst/>
                        </a:rPr>
                        <a:t>Activity</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Real World Metaphor</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Implicazioni per le Activities</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44271376"/>
                  </a:ext>
                </a:extLst>
              </a:tr>
              <a:tr h="463469">
                <a:tc>
                  <a:txBody>
                    <a:bodyPr/>
                    <a:lstStyle/>
                    <a:p>
                      <a:pPr>
                        <a:lnSpc>
                          <a:spcPct val="107000"/>
                        </a:lnSpc>
                        <a:spcAft>
                          <a:spcPts val="0"/>
                        </a:spcAft>
                      </a:pPr>
                      <a:r>
                        <a:rPr lang="it-IT" sz="1100">
                          <a:effectLst/>
                        </a:rPr>
                        <a:t>Mettere a disposizione un immobile è come…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Aggiungere un avviso in una bacheca pubblica</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Possibilità di aggiungere l’immobile in un sistema centralizzato, fornendone tutti i dettagli</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18754157"/>
                  </a:ext>
                </a:extLst>
              </a:tr>
              <a:tr h="777112">
                <a:tc>
                  <a:txBody>
                    <a:bodyPr/>
                    <a:lstStyle/>
                    <a:p>
                      <a:pPr>
                        <a:lnSpc>
                          <a:spcPct val="107000"/>
                        </a:lnSpc>
                        <a:spcAft>
                          <a:spcPts val="0"/>
                        </a:spcAft>
                      </a:pPr>
                      <a:r>
                        <a:rPr lang="it-IT" sz="1100">
                          <a:effectLst/>
                        </a:rPr>
                        <a:t>Delegare ad un’associazione la gestione di un immobile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Chiedere a un amico di occuparsi di qualcosa che ci riguarda, fornendogli tutte le indicazioni necessarie per farlo</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dirty="0">
                          <a:effectLst/>
                        </a:rPr>
                        <a:t>Sistema user-friendly che permetta alla Protezione Civile di scegliere il nostro immobile quando è adatto a una persona che ha determinate necessità</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90314888"/>
                  </a:ext>
                </a:extLst>
              </a:tr>
              <a:tr h="463469">
                <a:tc>
                  <a:txBody>
                    <a:bodyPr/>
                    <a:lstStyle/>
                    <a:p>
                      <a:pPr>
                        <a:lnSpc>
                          <a:spcPct val="107000"/>
                        </a:lnSpc>
                        <a:spcAft>
                          <a:spcPts val="0"/>
                        </a:spcAft>
                      </a:pPr>
                      <a:r>
                        <a:rPr lang="it-IT" sz="1100">
                          <a:effectLst/>
                        </a:rPr>
                        <a:t>Stesura dell’elenco di sfollati usando carta e penna è come…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Lista</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Visualizzazione di un elenco dei cittadini che hanno necessità di un immobile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29109707"/>
                  </a:ext>
                </a:extLst>
              </a:tr>
              <a:tr h="620290">
                <a:tc>
                  <a:txBody>
                    <a:bodyPr/>
                    <a:lstStyle/>
                    <a:p>
                      <a:pPr>
                        <a:lnSpc>
                          <a:spcPct val="107000"/>
                        </a:lnSpc>
                        <a:spcAft>
                          <a:spcPts val="0"/>
                        </a:spcAft>
                      </a:pPr>
                      <a:r>
                        <a:rPr lang="it-IT" sz="1100">
                          <a:effectLst/>
                        </a:rPr>
                        <a:t>Gestire un immobile messo a disposizione è come…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Modificare o rimuovere informazioni in un documento</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Possibilità di avere una sezione di modifica delle informazioni/disponibilità dell’immobile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01579154"/>
                  </a:ext>
                </a:extLst>
              </a:tr>
              <a:tr h="777112">
                <a:tc>
                  <a:txBody>
                    <a:bodyPr/>
                    <a:lstStyle/>
                    <a:p>
                      <a:pPr>
                        <a:lnSpc>
                          <a:spcPct val="107000"/>
                        </a:lnSpc>
                        <a:spcAft>
                          <a:spcPts val="0"/>
                        </a:spcAft>
                      </a:pPr>
                      <a:r>
                        <a:rPr lang="it-IT" sz="1100">
                          <a:effectLst/>
                        </a:rPr>
                        <a:t>Cercare una sistemazione per un cittadino è come…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a:effectLst/>
                        </a:rPr>
                        <a:t>Utilizzare un motore di ricerca con dei filtri</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it-IT" sz="1100" dirty="0">
                          <a:effectLst/>
                        </a:rPr>
                        <a:t>Inseriremo nel sistema una barra di ricerca e una serie di filtri che permettano di trovare solo gli immobili che rispettano i criteri che ci interessano</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6739254"/>
                  </a:ext>
                </a:extLst>
              </a:tr>
            </a:tbl>
          </a:graphicData>
        </a:graphic>
      </p:graphicFrame>
    </p:spTree>
    <p:extLst>
      <p:ext uri="{BB962C8B-B14F-4D97-AF65-F5344CB8AC3E}">
        <p14:creationId xmlns:p14="http://schemas.microsoft.com/office/powerpoint/2010/main" val="4128542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669C8F-6459-5142-B063-FCC94FBA774E}"/>
              </a:ext>
            </a:extLst>
          </p:cNvPr>
          <p:cNvSpPr>
            <a:spLocks noGrp="1"/>
          </p:cNvSpPr>
          <p:nvPr>
            <p:ph type="title"/>
          </p:nvPr>
        </p:nvSpPr>
        <p:spPr>
          <a:xfrm>
            <a:off x="628650" y="2766218"/>
            <a:ext cx="7886700" cy="1325563"/>
          </a:xfrm>
        </p:spPr>
        <p:style>
          <a:lnRef idx="0">
            <a:schemeClr val="accent2"/>
          </a:lnRef>
          <a:fillRef idx="3">
            <a:schemeClr val="accent2"/>
          </a:fillRef>
          <a:effectRef idx="3">
            <a:schemeClr val="accent2"/>
          </a:effectRef>
          <a:fontRef idx="minor">
            <a:schemeClr val="lt1"/>
          </a:fontRef>
        </p:style>
        <p:txBody>
          <a:bodyPr anchor="ctr">
            <a:normAutofit/>
          </a:bodyPr>
          <a:lstStyle/>
          <a:p>
            <a:pPr algn="ctr"/>
            <a:r>
              <a:rPr lang="it-IT" sz="5400"/>
              <a:t>Analisi del Problema</a:t>
            </a:r>
          </a:p>
        </p:txBody>
      </p:sp>
    </p:spTree>
    <p:extLst>
      <p:ext uri="{BB962C8B-B14F-4D97-AF65-F5344CB8AC3E}">
        <p14:creationId xmlns:p14="http://schemas.microsoft.com/office/powerpoint/2010/main" val="16141569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Activity Scenario (Esempio)</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Autofit/>
          </a:bodyPr>
          <a:lstStyle/>
          <a:p>
            <a:pPr marL="0" indent="0">
              <a:buNone/>
            </a:pPr>
            <a:r>
              <a:rPr lang="it-IT" sz="1600" dirty="0"/>
              <a:t>Poco dopo il ritorno a casa, Luca riceve una telefonata dai colleghi della Protezione Civile che lo informano che a causa delle forti piogge le case ai piani bassi di un intero quartiere di Nola sono inagibili e quindi ci sono molte persone che hanno necessità di un alloggio temporaneo.</a:t>
            </a:r>
            <a:br>
              <a:rPr lang="it-IT" sz="1600" dirty="0"/>
            </a:br>
            <a:r>
              <a:rPr lang="it-IT" sz="1600" dirty="0"/>
              <a:t>Dopo essere arrivato sul posto, insieme ai colleghi della Protezione Civile, effettua il censimento dei cittadini che si trovano a dover affrontare questa situazione. </a:t>
            </a:r>
            <a:br>
              <a:rPr lang="it-IT" sz="1600" dirty="0"/>
            </a:br>
            <a:r>
              <a:rPr lang="it-IT" sz="1600" dirty="0"/>
              <a:t>Luca e i colleghi possono immediatamente inserire, tramite il proprio smartphone o tablet, i dati relativi ai cittadini all’interno del database delle persone che hanno bisogno di una sistemazione provvisoria. In tale modo, le informazioni aggiunte da una persona sono immediatamente visibili a tutte le altre, al contrario di quanto avverrebbe utilizzando mezzi cartacei.</a:t>
            </a:r>
            <a:br>
              <a:rPr lang="it-IT" sz="1600" dirty="0"/>
            </a:br>
            <a:r>
              <a:rPr lang="it-IT" sz="1600" dirty="0"/>
              <a:t>Inoltre, una volta raccolti tutti i nominativi, per Luca è immediato scoprire quali sono gli immobili che hanno una reale disponibilità di posti. Utilizzando un appropriato sistema di filtri, è in grado di selezionare per ciascun cittadino l’immobile che meglio rispecchia le sue necessità, sia di attrezzatura (nel caso di persone disabili) sia di distanza dall’immobile di origine. </a:t>
            </a:r>
            <a:br>
              <a:rPr lang="it-IT" sz="1600" dirty="0"/>
            </a:br>
            <a:r>
              <a:rPr lang="it-IT" sz="1600" dirty="0"/>
              <a:t>Una volta individuato l’immobile adatto, Luca può visualizzarne tutti i dettagli e, se è convinto che sia la scelta giusta, non deve fare altro che aggiungere ad esso il cittadino. </a:t>
            </a:r>
          </a:p>
          <a:p>
            <a:pPr marL="0" indent="0">
              <a:buNone/>
            </a:pPr>
            <a:endParaRPr lang="it-IT" sz="2000" dirty="0"/>
          </a:p>
        </p:txBody>
      </p:sp>
    </p:spTree>
    <p:extLst>
      <p:ext uri="{BB962C8B-B14F-4D97-AF65-F5344CB8AC3E}">
        <p14:creationId xmlns:p14="http://schemas.microsoft.com/office/powerpoint/2010/main" val="2802601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Information Design</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Autofit/>
          </a:bodyPr>
          <a:lstStyle/>
          <a:p>
            <a:pPr marL="0" indent="0">
              <a:buNone/>
            </a:pPr>
            <a:r>
              <a:rPr lang="it-IT" sz="2400"/>
              <a:t>La fase di Information Design include la progettazione delle schermate dell’applicativo.</a:t>
            </a:r>
          </a:p>
          <a:p>
            <a:pPr marL="0" indent="0">
              <a:buNone/>
            </a:pPr>
            <a:r>
              <a:rPr lang="it-IT" sz="2400"/>
              <a:t>Si ritiene che la fase abbia avuto successo se rende le attività degli utenti più semplici o più piacevoli. </a:t>
            </a:r>
          </a:p>
        </p:txBody>
      </p:sp>
      <p:pic>
        <p:nvPicPr>
          <p:cNvPr id="4" name="Immagine 3">
            <a:extLst>
              <a:ext uri="{FF2B5EF4-FFF2-40B4-BE49-F238E27FC236}">
                <a16:creationId xmlns:a16="http://schemas.microsoft.com/office/drawing/2014/main" id="{810C49BC-AD61-3145-B133-5CC35A950E96}"/>
              </a:ext>
            </a:extLst>
          </p:cNvPr>
          <p:cNvPicPr>
            <a:picLocks noChangeAspect="1"/>
          </p:cNvPicPr>
          <p:nvPr/>
        </p:nvPicPr>
        <p:blipFill>
          <a:blip r:embed="rId3"/>
          <a:stretch>
            <a:fillRect/>
          </a:stretch>
        </p:blipFill>
        <p:spPr>
          <a:xfrm>
            <a:off x="6153150" y="4129087"/>
            <a:ext cx="2362200" cy="2362200"/>
          </a:xfrm>
          <a:prstGeom prst="rect">
            <a:avLst/>
          </a:prstGeom>
        </p:spPr>
      </p:pic>
    </p:spTree>
    <p:extLst>
      <p:ext uri="{BB962C8B-B14F-4D97-AF65-F5344CB8AC3E}">
        <p14:creationId xmlns:p14="http://schemas.microsoft.com/office/powerpoint/2010/main" val="1776259275"/>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Information Design </a:t>
            </a:r>
            <a:r>
              <a:rPr lang="it-IT" err="1"/>
              <a:t>Metaphors</a:t>
            </a:r>
            <a:endParaRPr lang="it-IT"/>
          </a:p>
        </p:txBody>
      </p:sp>
      <p:graphicFrame>
        <p:nvGraphicFramePr>
          <p:cNvPr id="7" name="Tabella 6">
            <a:extLst>
              <a:ext uri="{FF2B5EF4-FFF2-40B4-BE49-F238E27FC236}">
                <a16:creationId xmlns:a16="http://schemas.microsoft.com/office/drawing/2014/main" id="{697F7672-2720-5F46-84AF-034152E2AC7E}"/>
              </a:ext>
            </a:extLst>
          </p:cNvPr>
          <p:cNvGraphicFramePr>
            <a:graphicFrameLocks noGrp="1"/>
          </p:cNvGraphicFramePr>
          <p:nvPr>
            <p:extLst>
              <p:ext uri="{D42A27DB-BD31-4B8C-83A1-F6EECF244321}">
                <p14:modId xmlns:p14="http://schemas.microsoft.com/office/powerpoint/2010/main" val="2502456876"/>
              </p:ext>
            </p:extLst>
          </p:nvPr>
        </p:nvGraphicFramePr>
        <p:xfrm>
          <a:off x="628650" y="1924049"/>
          <a:ext cx="7886699" cy="4141871"/>
        </p:xfrm>
        <a:graphic>
          <a:graphicData uri="http://schemas.openxmlformats.org/drawingml/2006/table">
            <a:tbl>
              <a:tblPr firstRow="1" firstCol="1" bandRow="1">
                <a:tableStyleId>{5C22544A-7EE6-4342-B048-85BDC9FD1C3A}</a:tableStyleId>
              </a:tblPr>
              <a:tblGrid>
                <a:gridCol w="2038350">
                  <a:extLst>
                    <a:ext uri="{9D8B030D-6E8A-4147-A177-3AD203B41FA5}">
                      <a16:colId xmlns:a16="http://schemas.microsoft.com/office/drawing/2014/main" val="474828992"/>
                    </a:ext>
                  </a:extLst>
                </a:gridCol>
                <a:gridCol w="2724150">
                  <a:extLst>
                    <a:ext uri="{9D8B030D-6E8A-4147-A177-3AD203B41FA5}">
                      <a16:colId xmlns:a16="http://schemas.microsoft.com/office/drawing/2014/main" val="1808978547"/>
                    </a:ext>
                  </a:extLst>
                </a:gridCol>
                <a:gridCol w="3124199">
                  <a:extLst>
                    <a:ext uri="{9D8B030D-6E8A-4147-A177-3AD203B41FA5}">
                      <a16:colId xmlns:a16="http://schemas.microsoft.com/office/drawing/2014/main" val="3666089855"/>
                    </a:ext>
                  </a:extLst>
                </a:gridCol>
              </a:tblGrid>
              <a:tr h="266132">
                <a:tc>
                  <a:txBody>
                    <a:bodyPr/>
                    <a:lstStyle/>
                    <a:p>
                      <a:pPr>
                        <a:lnSpc>
                          <a:spcPct val="107000"/>
                        </a:lnSpc>
                        <a:spcAft>
                          <a:spcPts val="0"/>
                        </a:spcAft>
                      </a:pPr>
                      <a:r>
                        <a:rPr lang="it-IT" sz="1050">
                          <a:effectLst/>
                        </a:rPr>
                        <a:t>Information</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Real World Metaphor</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Implicazioni per le Information Design</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extLst>
                  <a:ext uri="{0D108BD9-81ED-4DB2-BD59-A6C34878D82A}">
                    <a16:rowId xmlns:a16="http://schemas.microsoft.com/office/drawing/2014/main" val="1947927853"/>
                  </a:ext>
                </a:extLst>
              </a:tr>
              <a:tr h="674437">
                <a:tc>
                  <a:txBody>
                    <a:bodyPr/>
                    <a:lstStyle/>
                    <a:p>
                      <a:pPr>
                        <a:lnSpc>
                          <a:spcPct val="107000"/>
                        </a:lnSpc>
                        <a:spcAft>
                          <a:spcPts val="0"/>
                        </a:spcAft>
                      </a:pPr>
                      <a:r>
                        <a:rPr lang="it-IT" sz="1050">
                          <a:effectLst/>
                        </a:rPr>
                        <a:t>Compilare un form per mettere a disposizione un immobile è come…</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Aggiungere un avviso in una bacheca pubblica</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Possibilità di aggiungere i dati relativi ad un proprio immobile attraverso un form, che comparirà mediante il pulsante “Aggiungi immobile”.</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extLst>
                  <a:ext uri="{0D108BD9-81ED-4DB2-BD59-A6C34878D82A}">
                    <a16:rowId xmlns:a16="http://schemas.microsoft.com/office/drawing/2014/main" val="137784714"/>
                  </a:ext>
                </a:extLst>
              </a:tr>
              <a:tr h="538335">
                <a:tc>
                  <a:txBody>
                    <a:bodyPr/>
                    <a:lstStyle/>
                    <a:p>
                      <a:pPr>
                        <a:lnSpc>
                          <a:spcPct val="107000"/>
                        </a:lnSpc>
                        <a:spcAft>
                          <a:spcPts val="0"/>
                        </a:spcAft>
                      </a:pPr>
                      <a:r>
                        <a:rPr lang="it-IT" sz="1050">
                          <a:effectLst/>
                        </a:rPr>
                        <a:t>Stesura dell’elenco di sfollati usando un sistema centralizzato è come…</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Lista</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Visualizzazione tramite una View di tutti i cittadini che hanno bisogno di essere collocati in un immobile.</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extLst>
                  <a:ext uri="{0D108BD9-81ED-4DB2-BD59-A6C34878D82A}">
                    <a16:rowId xmlns:a16="http://schemas.microsoft.com/office/drawing/2014/main" val="3021938749"/>
                  </a:ext>
                </a:extLst>
              </a:tr>
              <a:tr h="639658">
                <a:tc>
                  <a:txBody>
                    <a:bodyPr/>
                    <a:lstStyle/>
                    <a:p>
                      <a:pPr>
                        <a:lnSpc>
                          <a:spcPct val="107000"/>
                        </a:lnSpc>
                        <a:spcAft>
                          <a:spcPts val="0"/>
                        </a:spcAft>
                      </a:pPr>
                      <a:r>
                        <a:rPr lang="it-IT" sz="1050">
                          <a:effectLst/>
                        </a:rPr>
                        <a:t>Gestire un immobile messo a disposizione è come…</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dirty="0">
                          <a:effectLst/>
                        </a:rPr>
                        <a:t>Modificare o rimuovere informazioni in un documento</a:t>
                      </a:r>
                      <a:endParaRPr lang="it-IT"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dirty="0">
                          <a:effectLst/>
                        </a:rPr>
                        <a:t>Visualizzazione di un elenco di immobili precedentemente inseriti e scelta dell’operazione da effettuare tra “Modifica dati” ed “Elimina”.</a:t>
                      </a:r>
                      <a:endParaRPr lang="it-IT"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extLst>
                  <a:ext uri="{0D108BD9-81ED-4DB2-BD59-A6C34878D82A}">
                    <a16:rowId xmlns:a16="http://schemas.microsoft.com/office/drawing/2014/main" val="1442745087"/>
                  </a:ext>
                </a:extLst>
              </a:tr>
              <a:tr h="538335">
                <a:tc>
                  <a:txBody>
                    <a:bodyPr/>
                    <a:lstStyle/>
                    <a:p>
                      <a:pPr>
                        <a:lnSpc>
                          <a:spcPct val="107000"/>
                        </a:lnSpc>
                        <a:spcAft>
                          <a:spcPts val="0"/>
                        </a:spcAft>
                      </a:pPr>
                      <a:r>
                        <a:rPr lang="it-IT" sz="1050">
                          <a:effectLst/>
                        </a:rPr>
                        <a:t>Ottenere tutte le informazioni circa gli immobili inseriti lato operatore è come…</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Tabella</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Tutte le informazioni circa le abitazioni inserite vengono visualizzate in un’apposita tabella.</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extLst>
                  <a:ext uri="{0D108BD9-81ED-4DB2-BD59-A6C34878D82A}">
                    <a16:rowId xmlns:a16="http://schemas.microsoft.com/office/drawing/2014/main" val="3224042130"/>
                  </a:ext>
                </a:extLst>
              </a:tr>
              <a:tr h="674437">
                <a:tc>
                  <a:txBody>
                    <a:bodyPr/>
                    <a:lstStyle/>
                    <a:p>
                      <a:pPr>
                        <a:lnSpc>
                          <a:spcPct val="107000"/>
                        </a:lnSpc>
                        <a:spcAft>
                          <a:spcPts val="0"/>
                        </a:spcAft>
                      </a:pPr>
                      <a:r>
                        <a:rPr lang="it-IT" sz="1050">
                          <a:effectLst/>
                        </a:rPr>
                        <a:t>Ricercare le abitazioni per regione, provincia e accesso disabili è come…</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Ricerca con filtri</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Verranno mostrati in una View tutte le informazioni circa gli immobili, che varieranno a seconda dei filtri “Regione”, “Provincia” e “Accesso disabili”.</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extLst>
                  <a:ext uri="{0D108BD9-81ED-4DB2-BD59-A6C34878D82A}">
                    <a16:rowId xmlns:a16="http://schemas.microsoft.com/office/drawing/2014/main" val="1369362734"/>
                  </a:ext>
                </a:extLst>
              </a:tr>
              <a:tr h="810537">
                <a:tc>
                  <a:txBody>
                    <a:bodyPr/>
                    <a:lstStyle/>
                    <a:p>
                      <a:pPr>
                        <a:lnSpc>
                          <a:spcPct val="107000"/>
                        </a:lnSpc>
                        <a:spcAft>
                          <a:spcPts val="0"/>
                        </a:spcAft>
                      </a:pPr>
                      <a:r>
                        <a:rPr lang="it-IT" sz="1050">
                          <a:effectLst/>
                        </a:rPr>
                        <a:t>Selezionare un immobile è come…</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a:effectLst/>
                        </a:rPr>
                        <a:t>Cliccare su un prodotto per vederne i dettagli</a:t>
                      </a:r>
                      <a:endParaRPr lang="it-IT" sz="105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tc>
                  <a:txBody>
                    <a:bodyPr/>
                    <a:lstStyle/>
                    <a:p>
                      <a:pPr>
                        <a:lnSpc>
                          <a:spcPct val="107000"/>
                        </a:lnSpc>
                        <a:spcAft>
                          <a:spcPts val="0"/>
                        </a:spcAft>
                      </a:pPr>
                      <a:r>
                        <a:rPr lang="it-IT" sz="1050" dirty="0">
                          <a:effectLst/>
                        </a:rPr>
                        <a:t>Cliccando su un certo immobile, saranno visualizzate tutte le relative informazioni quali la locazione, il proprietario, la gestione degli occupanti e la concessione dell’idoneità.</a:t>
                      </a:r>
                      <a:endParaRPr lang="it-IT"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54208" marR="54208" marT="0" marB="0"/>
                </a:tc>
                <a:extLst>
                  <a:ext uri="{0D108BD9-81ED-4DB2-BD59-A6C34878D82A}">
                    <a16:rowId xmlns:a16="http://schemas.microsoft.com/office/drawing/2014/main" val="464107143"/>
                  </a:ext>
                </a:extLst>
              </a:tr>
            </a:tbl>
          </a:graphicData>
        </a:graphic>
      </p:graphicFrame>
    </p:spTree>
    <p:extLst>
      <p:ext uri="{BB962C8B-B14F-4D97-AF65-F5344CB8AC3E}">
        <p14:creationId xmlns:p14="http://schemas.microsoft.com/office/powerpoint/2010/main" val="33044464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Information Scenario (Esempio)</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Autofit/>
          </a:bodyPr>
          <a:lstStyle/>
          <a:p>
            <a:pPr marL="0" indent="0">
              <a:buNone/>
            </a:pPr>
            <a:r>
              <a:rPr lang="it-IT" sz="2000" dirty="0"/>
              <a:t>Dal momento che Luca deve effettuare il censimento dei cittadini, accede al portale inserendo i suoi dati. </a:t>
            </a:r>
            <a:br>
              <a:rPr lang="it-IT" sz="2000" dirty="0"/>
            </a:br>
            <a:r>
              <a:rPr lang="it-IT" sz="2000" dirty="0"/>
              <a:t>Clicca la sezione “Cittadini” per vedere quali cittadini devono essere collocati e per inserirne altri clicca il pulsante “Aggiungi cittadino”, da cui viene rimandato a una pagina contenente un form di inserimento, che deve essere completato nella sua interezza. Fatto ciò, Luca clicca il pulsante “Fine”. </a:t>
            </a:r>
            <a:br>
              <a:rPr lang="it-IT" sz="2000" dirty="0"/>
            </a:br>
            <a:r>
              <a:rPr lang="it-IT" sz="2000" dirty="0"/>
              <a:t>A questo punto Luca viene reindirizzato a una pagina contenente tutti i cittadini presente nel database della Protezione Civile.</a:t>
            </a:r>
            <a:br>
              <a:rPr lang="it-IT" sz="2000" dirty="0"/>
            </a:br>
            <a:r>
              <a:rPr lang="it-IT" sz="2000" dirty="0"/>
              <a:t>Una volta inseriti i cittadini, Luca preme il pulsante “Trova migliore sistemazione” e sarà individuata dal sistema una lista di immobili che rispettano criteri di vicinanza geografica specificati da Luca mediante dei filtri. A questo punto Luca clicca sull’immobile e la assegna al cittadino che la necessita.</a:t>
            </a:r>
          </a:p>
          <a:p>
            <a:pPr marL="0" indent="0">
              <a:buNone/>
            </a:pPr>
            <a:endParaRPr lang="it-IT" sz="2400" dirty="0"/>
          </a:p>
        </p:txBody>
      </p:sp>
    </p:spTree>
    <p:extLst>
      <p:ext uri="{BB962C8B-B14F-4D97-AF65-F5344CB8AC3E}">
        <p14:creationId xmlns:p14="http://schemas.microsoft.com/office/powerpoint/2010/main" val="3209719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err="1"/>
              <a:t>Interaction</a:t>
            </a:r>
            <a:r>
              <a:rPr lang="it-IT"/>
              <a:t> Design</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932735"/>
            <a:ext cx="7886700" cy="4530726"/>
          </a:xfrm>
        </p:spPr>
        <p:txBody>
          <a:bodyPr>
            <a:noAutofit/>
          </a:bodyPr>
          <a:lstStyle/>
          <a:p>
            <a:pPr marL="0" indent="0">
              <a:buNone/>
            </a:pPr>
            <a:r>
              <a:rPr lang="it-IT" sz="2400" dirty="0"/>
              <a:t>L’obiettivo dell’Interaction Design è specificare i meccanismi tramite i quali si potrà accedere e manipolare l’informazione. </a:t>
            </a:r>
          </a:p>
          <a:p>
            <a:pPr marL="0" indent="0">
              <a:buNone/>
            </a:pPr>
            <a:r>
              <a:rPr lang="it-IT" sz="2400" dirty="0"/>
              <a:t>Mentre nell’Information Design ci si concentra sul determinare quali oggetti e azioni mostrare e come rappresentarli, nell’Interaction Design ci si assicura che l’utente possa fare le cose giuste al momento giusto. </a:t>
            </a:r>
          </a:p>
          <a:p>
            <a:pPr marL="0" indent="0">
              <a:buNone/>
            </a:pPr>
            <a:r>
              <a:rPr lang="it-IT" sz="2400" dirty="0"/>
              <a:t>Le necessità dell’utente vengono tradotte in azioni da eseguire sul sistema, seguendo un piano di azione che consiste di tutti i passaggi necessari per portare a termine il task che ci si era posti di svolgere. </a:t>
            </a:r>
          </a:p>
        </p:txBody>
      </p:sp>
    </p:spTree>
    <p:extLst>
      <p:ext uri="{BB962C8B-B14F-4D97-AF65-F5344CB8AC3E}">
        <p14:creationId xmlns:p14="http://schemas.microsoft.com/office/powerpoint/2010/main" val="724881866"/>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a:xfrm>
            <a:off x="628650" y="365126"/>
            <a:ext cx="7886700" cy="1325563"/>
          </a:xfrm>
        </p:spPr>
        <p:style>
          <a:lnRef idx="2">
            <a:schemeClr val="accent2">
              <a:shade val="50000"/>
            </a:schemeClr>
          </a:lnRef>
          <a:fillRef idx="1">
            <a:schemeClr val="accent2"/>
          </a:fillRef>
          <a:effectRef idx="0">
            <a:schemeClr val="accent2"/>
          </a:effectRef>
          <a:fontRef idx="minor">
            <a:schemeClr val="lt1"/>
          </a:fontRef>
        </p:style>
        <p:txBody>
          <a:bodyPr/>
          <a:lstStyle/>
          <a:p>
            <a:r>
              <a:rPr lang="it-IT"/>
              <a:t>Interaction Design Metaphors</a:t>
            </a:r>
          </a:p>
        </p:txBody>
      </p:sp>
      <p:graphicFrame>
        <p:nvGraphicFramePr>
          <p:cNvPr id="3" name="Tabella 2">
            <a:extLst>
              <a:ext uri="{FF2B5EF4-FFF2-40B4-BE49-F238E27FC236}">
                <a16:creationId xmlns:a16="http://schemas.microsoft.com/office/drawing/2014/main" id="{1BD73C65-39AE-A947-BDA1-B2196E7BE023}"/>
              </a:ext>
            </a:extLst>
          </p:cNvPr>
          <p:cNvGraphicFramePr>
            <a:graphicFrameLocks noGrp="1"/>
          </p:cNvGraphicFramePr>
          <p:nvPr>
            <p:extLst>
              <p:ext uri="{D42A27DB-BD31-4B8C-83A1-F6EECF244321}">
                <p14:modId xmlns:p14="http://schemas.microsoft.com/office/powerpoint/2010/main" val="3483421387"/>
              </p:ext>
            </p:extLst>
          </p:nvPr>
        </p:nvGraphicFramePr>
        <p:xfrm>
          <a:off x="628650" y="1914525"/>
          <a:ext cx="7886701" cy="4262125"/>
        </p:xfrm>
        <a:graphic>
          <a:graphicData uri="http://schemas.openxmlformats.org/drawingml/2006/table">
            <a:tbl>
              <a:tblPr firstRow="1" firstCol="1" bandRow="1">
                <a:tableStyleId>{5C22544A-7EE6-4342-B048-85BDC9FD1C3A}</a:tableStyleId>
              </a:tblPr>
              <a:tblGrid>
                <a:gridCol w="2628627">
                  <a:extLst>
                    <a:ext uri="{9D8B030D-6E8A-4147-A177-3AD203B41FA5}">
                      <a16:colId xmlns:a16="http://schemas.microsoft.com/office/drawing/2014/main" val="1742873371"/>
                    </a:ext>
                  </a:extLst>
                </a:gridCol>
                <a:gridCol w="2628627">
                  <a:extLst>
                    <a:ext uri="{9D8B030D-6E8A-4147-A177-3AD203B41FA5}">
                      <a16:colId xmlns:a16="http://schemas.microsoft.com/office/drawing/2014/main" val="3245306859"/>
                    </a:ext>
                  </a:extLst>
                </a:gridCol>
                <a:gridCol w="2629447">
                  <a:extLst>
                    <a:ext uri="{9D8B030D-6E8A-4147-A177-3AD203B41FA5}">
                      <a16:colId xmlns:a16="http://schemas.microsoft.com/office/drawing/2014/main" val="1137991755"/>
                    </a:ext>
                  </a:extLst>
                </a:gridCol>
              </a:tblGrid>
              <a:tr h="312276">
                <a:tc>
                  <a:txBody>
                    <a:bodyPr/>
                    <a:lstStyle/>
                    <a:p>
                      <a:pPr>
                        <a:lnSpc>
                          <a:spcPct val="107000"/>
                        </a:lnSpc>
                        <a:spcAft>
                          <a:spcPts val="0"/>
                        </a:spcAft>
                      </a:pPr>
                      <a:r>
                        <a:rPr lang="it-IT" sz="1100">
                          <a:effectLst/>
                        </a:rPr>
                        <a:t>Interaction</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Real World Metaphor</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Implicazioni per l’Interaction Design</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extLst>
                  <a:ext uri="{0D108BD9-81ED-4DB2-BD59-A6C34878D82A}">
                    <a16:rowId xmlns:a16="http://schemas.microsoft.com/office/drawing/2014/main" val="4086709231"/>
                  </a:ext>
                </a:extLst>
              </a:tr>
              <a:tr h="791375">
                <a:tc>
                  <a:txBody>
                    <a:bodyPr/>
                    <a:lstStyle/>
                    <a:p>
                      <a:pPr>
                        <a:lnSpc>
                          <a:spcPct val="107000"/>
                        </a:lnSpc>
                        <a:spcAft>
                          <a:spcPts val="0"/>
                        </a:spcAft>
                      </a:pPr>
                      <a:r>
                        <a:rPr lang="it-IT" sz="1100">
                          <a:effectLst/>
                        </a:rPr>
                        <a:t>Mettere a disposizione un immobile è come…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Aggiungere un avviso in una bacheca pubblica</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Possibilità di aggiungere i dati relativi ad un proprio immobile attraverso un form, che comparirà mediante il pulsante “Aggiungi immobile”.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extLst>
                  <a:ext uri="{0D108BD9-81ED-4DB2-BD59-A6C34878D82A}">
                    <a16:rowId xmlns:a16="http://schemas.microsoft.com/office/drawing/2014/main" val="3728812466"/>
                  </a:ext>
                </a:extLst>
              </a:tr>
              <a:tr h="471976">
                <a:tc>
                  <a:txBody>
                    <a:bodyPr/>
                    <a:lstStyle/>
                    <a:p>
                      <a:pPr>
                        <a:lnSpc>
                          <a:spcPct val="107000"/>
                        </a:lnSpc>
                        <a:spcAft>
                          <a:spcPts val="0"/>
                        </a:spcAft>
                      </a:pPr>
                      <a:r>
                        <a:rPr lang="it-IT" sz="1100">
                          <a:effectLst/>
                        </a:rPr>
                        <a:t>Stesura dell’elenco di sfollati usando un sistema centralizzato è come…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Lista</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Aggiungere i cittadini mediante il pulsante “Aggiungi cittadino”.</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extLst>
                  <a:ext uri="{0D108BD9-81ED-4DB2-BD59-A6C34878D82A}">
                    <a16:rowId xmlns:a16="http://schemas.microsoft.com/office/drawing/2014/main" val="194350407"/>
                  </a:ext>
                </a:extLst>
              </a:tr>
              <a:tr h="631675">
                <a:tc>
                  <a:txBody>
                    <a:bodyPr/>
                    <a:lstStyle/>
                    <a:p>
                      <a:pPr>
                        <a:lnSpc>
                          <a:spcPct val="107000"/>
                        </a:lnSpc>
                        <a:spcAft>
                          <a:spcPts val="0"/>
                        </a:spcAft>
                      </a:pPr>
                      <a:r>
                        <a:rPr lang="it-IT" sz="1100">
                          <a:effectLst/>
                        </a:rPr>
                        <a:t>Gestire un immobile messo a disposizione è come…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Modificare o rimuovere informazioni in un documento</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Modificare i propri immobili mediante il pulsante “Modifica dati” ed eliminarli con il pulsante “Elimina”</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extLst>
                  <a:ext uri="{0D108BD9-81ED-4DB2-BD59-A6C34878D82A}">
                    <a16:rowId xmlns:a16="http://schemas.microsoft.com/office/drawing/2014/main" val="1251146203"/>
                  </a:ext>
                </a:extLst>
              </a:tr>
              <a:tr h="472073">
                <a:tc>
                  <a:txBody>
                    <a:bodyPr/>
                    <a:lstStyle/>
                    <a:p>
                      <a:pPr>
                        <a:lnSpc>
                          <a:spcPct val="107000"/>
                        </a:lnSpc>
                        <a:spcAft>
                          <a:spcPts val="0"/>
                        </a:spcAft>
                      </a:pPr>
                      <a:r>
                        <a:rPr lang="it-IT" sz="1100" dirty="0">
                          <a:effectLst/>
                        </a:rPr>
                        <a:t>Ottenere tutte le informazioni circa gli immobili inseriti lato operatore è come…</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Tabella</a:t>
                      </a:r>
                    </a:p>
                    <a:p>
                      <a:pPr>
                        <a:lnSpc>
                          <a:spcPct val="107000"/>
                        </a:lnSpc>
                        <a:spcAft>
                          <a:spcPts val="0"/>
                        </a:spcAft>
                      </a:pPr>
                      <a:r>
                        <a:rPr lang="it-IT" sz="1100">
                          <a:effectLst/>
                        </a:rPr>
                        <a: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Cliccare sulla sezione “Immobili” e visualizzare la tabella che li contiene.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extLst>
                  <a:ext uri="{0D108BD9-81ED-4DB2-BD59-A6C34878D82A}">
                    <a16:rowId xmlns:a16="http://schemas.microsoft.com/office/drawing/2014/main" val="3825514627"/>
                  </a:ext>
                </a:extLst>
              </a:tr>
              <a:tr h="1110774">
                <a:tc>
                  <a:txBody>
                    <a:bodyPr/>
                    <a:lstStyle/>
                    <a:p>
                      <a:pPr>
                        <a:lnSpc>
                          <a:spcPct val="107000"/>
                        </a:lnSpc>
                        <a:spcAft>
                          <a:spcPts val="0"/>
                        </a:spcAft>
                      </a:pPr>
                      <a:r>
                        <a:rPr lang="it-IT" sz="1100">
                          <a:effectLst/>
                        </a:rPr>
                        <a:t>Ricercare le abitazioni per regione, provincia e accesso disabili è come…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dirty="0">
                          <a:effectLst/>
                        </a:rPr>
                        <a:t>Ricerca con filtri</a:t>
                      </a:r>
                    </a:p>
                    <a:p>
                      <a:pPr>
                        <a:lnSpc>
                          <a:spcPct val="107000"/>
                        </a:lnSpc>
                        <a:spcAft>
                          <a:spcPts val="0"/>
                        </a:spcAft>
                      </a:pPr>
                      <a:r>
                        <a:rPr lang="it-IT" sz="1100" dirty="0">
                          <a:effectLst/>
                        </a:rPr>
                        <a:t> </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Selezionare i filtri “Regione”, “Provincia” e “Accesso disabili” per applicarli alla tabella con gli immobili. Applicare i filtri per regione e provincia anche alla tabella cittadini, per trovarne in una determinata area.</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extLst>
                  <a:ext uri="{0D108BD9-81ED-4DB2-BD59-A6C34878D82A}">
                    <a16:rowId xmlns:a16="http://schemas.microsoft.com/office/drawing/2014/main" val="2536148475"/>
                  </a:ext>
                </a:extLst>
              </a:tr>
              <a:tr h="471976">
                <a:tc>
                  <a:txBody>
                    <a:bodyPr/>
                    <a:lstStyle/>
                    <a:p>
                      <a:pPr>
                        <a:lnSpc>
                          <a:spcPct val="107000"/>
                        </a:lnSpc>
                        <a:spcAft>
                          <a:spcPts val="0"/>
                        </a:spcAft>
                      </a:pPr>
                      <a:r>
                        <a:rPr lang="it-IT" sz="1100">
                          <a:effectLst/>
                        </a:rPr>
                        <a:t>Selezionare un immobile è come…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a:effectLst/>
                        </a:rPr>
                        <a:t>Cliccare su un prodotto per vederne i dettagli</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tc>
                  <a:txBody>
                    <a:bodyPr/>
                    <a:lstStyle/>
                    <a:p>
                      <a:pPr>
                        <a:lnSpc>
                          <a:spcPct val="107000"/>
                        </a:lnSpc>
                        <a:spcAft>
                          <a:spcPts val="0"/>
                        </a:spcAft>
                      </a:pPr>
                      <a:r>
                        <a:rPr lang="it-IT" sz="1100" dirty="0">
                          <a:effectLst/>
                        </a:rPr>
                        <a:t>Cliccare su un certo immobile per visualizzarne le relative informazioni</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33" marR="62333" marT="0" marB="0"/>
                </a:tc>
                <a:extLst>
                  <a:ext uri="{0D108BD9-81ED-4DB2-BD59-A6C34878D82A}">
                    <a16:rowId xmlns:a16="http://schemas.microsoft.com/office/drawing/2014/main" val="3280440806"/>
                  </a:ext>
                </a:extLst>
              </a:tr>
            </a:tbl>
          </a:graphicData>
        </a:graphic>
      </p:graphicFrame>
    </p:spTree>
    <p:extLst>
      <p:ext uri="{BB962C8B-B14F-4D97-AF65-F5344CB8AC3E}">
        <p14:creationId xmlns:p14="http://schemas.microsoft.com/office/powerpoint/2010/main" val="13677694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err="1"/>
              <a:t>Interaction</a:t>
            </a:r>
            <a:r>
              <a:rPr lang="it-IT"/>
              <a:t> Scenario (Esempio)</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Autofit/>
          </a:bodyPr>
          <a:lstStyle/>
          <a:p>
            <a:pPr marL="0" indent="0">
              <a:buNone/>
            </a:pPr>
            <a:r>
              <a:rPr lang="it-IT" sz="1600" dirty="0"/>
              <a:t>Luca: </a:t>
            </a:r>
          </a:p>
          <a:p>
            <a:pPr marL="342900" lvl="0" indent="-342900">
              <a:buFont typeface="+mj-lt"/>
              <a:buAutoNum type="arabicPeriod"/>
            </a:pPr>
            <a:r>
              <a:rPr lang="it-IT" sz="1600" dirty="0"/>
              <a:t>Si logga sul sito di </a:t>
            </a:r>
            <a:r>
              <a:rPr lang="it-IT" sz="1600" dirty="0" err="1"/>
              <a:t>ShareMyHouse</a:t>
            </a:r>
            <a:r>
              <a:rPr lang="it-IT" sz="1600" dirty="0"/>
              <a:t>, da computer, tablet o cellulare. In ogni caso, essendo l’interfaccia responsive, il layout della pagina sarà sempre adeguato e gli elementi avranno le giuste dimensioni</a:t>
            </a:r>
          </a:p>
          <a:p>
            <a:pPr marL="342900" lvl="0" indent="-342900">
              <a:buFont typeface="+mj-lt"/>
              <a:buAutoNum type="arabicPeriod"/>
            </a:pPr>
            <a:r>
              <a:rPr lang="it-IT" sz="1600" dirty="0"/>
              <a:t>Va sulla pagina “Cittadini”. </a:t>
            </a:r>
          </a:p>
          <a:p>
            <a:pPr marL="342900" lvl="0" indent="-342900">
              <a:buFont typeface="+mj-lt"/>
              <a:buAutoNum type="arabicPeriod"/>
            </a:pPr>
            <a:r>
              <a:rPr lang="it-IT" sz="1600" dirty="0"/>
              <a:t>Individua il cittadino a cui intende trovare una sistemazione, e clicca su “trova migliore sistemazione”</a:t>
            </a:r>
          </a:p>
          <a:p>
            <a:pPr marL="342900" lvl="0" indent="-342900">
              <a:buFont typeface="+mj-lt"/>
              <a:buAutoNum type="arabicPeriod"/>
            </a:pPr>
            <a:r>
              <a:rPr lang="it-IT" sz="1600" dirty="0"/>
              <a:t>Viene visualizzata una lista di immobili</a:t>
            </a:r>
          </a:p>
          <a:p>
            <a:pPr marL="342900" lvl="0" indent="-342900">
              <a:buFont typeface="+mj-lt"/>
              <a:buAutoNum type="arabicPeriod"/>
            </a:pPr>
            <a:r>
              <a:rPr lang="it-IT" sz="1600" dirty="0"/>
              <a:t>Clicca l’immobile che gli interessa.</a:t>
            </a:r>
          </a:p>
          <a:p>
            <a:pPr marL="342900" lvl="0" indent="-342900">
              <a:buFont typeface="+mj-lt"/>
              <a:buAutoNum type="arabicPeriod"/>
            </a:pPr>
            <a:r>
              <a:rPr lang="it-IT" sz="1600" dirty="0"/>
              <a:t>Viene visualizzata una pagina contenente tutti i dettagli dell’immobile.</a:t>
            </a:r>
          </a:p>
          <a:p>
            <a:pPr marL="342900" lvl="0" indent="-342900">
              <a:buFont typeface="+mj-lt"/>
              <a:buAutoNum type="arabicPeriod"/>
            </a:pPr>
            <a:r>
              <a:rPr lang="it-IT" sz="1600" dirty="0"/>
              <a:t>Clicca il pulsante “Gestisci Occupanti”.</a:t>
            </a:r>
          </a:p>
          <a:p>
            <a:pPr marL="0" indent="0">
              <a:buNone/>
            </a:pPr>
            <a:endParaRPr lang="it-IT" sz="1600" dirty="0"/>
          </a:p>
        </p:txBody>
      </p:sp>
    </p:spTree>
    <p:extLst>
      <p:ext uri="{BB962C8B-B14F-4D97-AF65-F5344CB8AC3E}">
        <p14:creationId xmlns:p14="http://schemas.microsoft.com/office/powerpoint/2010/main" val="1352405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err="1"/>
              <a:t>Interaction</a:t>
            </a:r>
            <a:r>
              <a:rPr lang="it-IT"/>
              <a:t> Scenario (Esempio)</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Autofit/>
          </a:bodyPr>
          <a:lstStyle/>
          <a:p>
            <a:pPr marL="342900" lvl="0" indent="-342900">
              <a:buFont typeface="+mj-lt"/>
              <a:buAutoNum type="arabicPeriod" startAt="8"/>
            </a:pPr>
            <a:r>
              <a:rPr lang="it-IT" sz="1600" dirty="0"/>
              <a:t>Viene visualizzata una pagina contenente l’elenco dei cittadini assegnati già a quell’abitazione. </a:t>
            </a:r>
            <a:br>
              <a:rPr lang="it-IT" sz="1600" dirty="0"/>
            </a:br>
            <a:r>
              <a:rPr lang="it-IT" sz="1600" dirty="0"/>
              <a:t>Sarà presente una barra di ricerca che permetterà di trovare un cittadino in modo immediato. </a:t>
            </a:r>
            <a:br>
              <a:rPr lang="it-IT" sz="1600" dirty="0"/>
            </a:br>
            <a:r>
              <a:rPr lang="it-IT" sz="1600" dirty="0"/>
              <a:t>Per ogni cittadino, verranno visualizzati alcuni dettagli rilevanti, tra i quali:</a:t>
            </a:r>
          </a:p>
          <a:p>
            <a:pPr marL="800100" lvl="1" indent="-342900">
              <a:buFont typeface="+mj-lt"/>
              <a:buAutoNum type="arabicPeriod"/>
            </a:pPr>
            <a:r>
              <a:rPr lang="it-IT" sz="1600" dirty="0"/>
              <a:t>Codice Fiscale</a:t>
            </a:r>
          </a:p>
          <a:p>
            <a:pPr marL="800100" lvl="1" indent="-342900">
              <a:buFont typeface="+mj-lt"/>
              <a:buAutoNum type="arabicPeriod"/>
            </a:pPr>
            <a:r>
              <a:rPr lang="it-IT" sz="1600" dirty="0"/>
              <a:t>Inizio permanenza</a:t>
            </a:r>
          </a:p>
          <a:p>
            <a:pPr marL="800100" lvl="1" indent="-342900">
              <a:buFont typeface="+mj-lt"/>
              <a:buAutoNum type="arabicPeriod"/>
            </a:pPr>
            <a:r>
              <a:rPr lang="it-IT" sz="1600" dirty="0"/>
              <a:t>Fine permanenza</a:t>
            </a:r>
          </a:p>
          <a:p>
            <a:pPr marL="800100" lvl="1" indent="-342900">
              <a:buFont typeface="+mj-lt"/>
              <a:buAutoNum type="arabicPeriod"/>
            </a:pPr>
            <a:r>
              <a:rPr lang="it-IT" sz="1600" dirty="0"/>
              <a:t>Eventuale disabilità</a:t>
            </a:r>
          </a:p>
          <a:p>
            <a:pPr marL="342900" lvl="0" indent="-342900">
              <a:buFont typeface="+mj-lt"/>
              <a:buAutoNum type="arabicPeriod" startAt="8"/>
            </a:pPr>
            <a:r>
              <a:rPr lang="it-IT" sz="1600" dirty="0"/>
              <a:t>Clicca il bottone “Aggiungi occupante” in fondo alla pagina.</a:t>
            </a:r>
          </a:p>
          <a:p>
            <a:pPr marL="342900" lvl="0" indent="-342900">
              <a:buFont typeface="+mj-lt"/>
              <a:buAutoNum type="arabicPeriod" startAt="8"/>
            </a:pPr>
            <a:r>
              <a:rPr lang="it-IT" sz="1600" dirty="0"/>
              <a:t>Viene visualizzato un modale contenente tutti i codici fiscali dei cittadini che necessitano di un’abitazione.</a:t>
            </a:r>
          </a:p>
          <a:p>
            <a:pPr marL="342900" lvl="0" indent="-342900">
              <a:buFont typeface="+mj-lt"/>
              <a:buAutoNum type="arabicPeriod" startAt="8"/>
            </a:pPr>
            <a:r>
              <a:rPr lang="it-IT" sz="1600" dirty="0"/>
              <a:t>Individua il cittadino (già scelto in precedenza) a cui voleva assegnare l’immobile</a:t>
            </a:r>
          </a:p>
          <a:p>
            <a:pPr marL="342900" lvl="0" indent="-342900">
              <a:buFont typeface="+mj-lt"/>
              <a:buAutoNum type="arabicPeriod" startAt="8"/>
            </a:pPr>
            <a:r>
              <a:rPr lang="it-IT" sz="1600" dirty="0"/>
              <a:t>Clicca il pulsante “Assegna” accanto al CF del cittadino.</a:t>
            </a:r>
          </a:p>
          <a:p>
            <a:pPr marL="457200" indent="-457200">
              <a:buFont typeface="+mj-lt"/>
              <a:buAutoNum type="arabicPeriod" startAt="8"/>
            </a:pPr>
            <a:endParaRPr lang="it-IT" sz="1600" dirty="0"/>
          </a:p>
        </p:txBody>
      </p:sp>
    </p:spTree>
    <p:extLst>
      <p:ext uri="{BB962C8B-B14F-4D97-AF65-F5344CB8AC3E}">
        <p14:creationId xmlns:p14="http://schemas.microsoft.com/office/powerpoint/2010/main" val="611817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a:xfrm>
            <a:off x="628650" y="309708"/>
            <a:ext cx="7886700" cy="1325563"/>
          </a:xfrm>
        </p:spPr>
        <p:style>
          <a:lnRef idx="2">
            <a:schemeClr val="accent2">
              <a:shade val="50000"/>
            </a:schemeClr>
          </a:lnRef>
          <a:fillRef idx="1">
            <a:schemeClr val="accent2"/>
          </a:fillRef>
          <a:effectRef idx="0">
            <a:schemeClr val="accent2"/>
          </a:effectRef>
          <a:fontRef idx="minor">
            <a:schemeClr val="lt1"/>
          </a:fontRef>
        </p:style>
        <p:txBody>
          <a:bodyPr/>
          <a:lstStyle/>
          <a:p>
            <a:r>
              <a:rPr lang="it-IT" dirty="0"/>
              <a:t>Prototipo iniziale</a:t>
            </a:r>
          </a:p>
        </p:txBody>
      </p:sp>
      <p:pic>
        <p:nvPicPr>
          <p:cNvPr id="4" name="Registrazione schermo 2">
            <a:hlinkClick r:id="" action="ppaction://media"/>
            <a:extLst>
              <a:ext uri="{FF2B5EF4-FFF2-40B4-BE49-F238E27FC236}">
                <a16:creationId xmlns:a16="http://schemas.microsoft.com/office/drawing/2014/main" id="{70666D97-CF5A-4F90-BA88-1AFF36B096C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64838" y="1777437"/>
            <a:ext cx="6214324" cy="4909401"/>
          </a:xfrm>
          <a:prstGeom prst="rect">
            <a:avLst/>
          </a:prstGeom>
        </p:spPr>
      </p:pic>
    </p:spTree>
    <p:extLst>
      <p:ext uri="{BB962C8B-B14F-4D97-AF65-F5344CB8AC3E}">
        <p14:creationId xmlns:p14="http://schemas.microsoft.com/office/powerpoint/2010/main" val="2673878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100000">
                <p:cTn id="12" fill="hold" display="0">
                  <p:stCondLst>
                    <p:cond delay="indefinite"/>
                  </p:stCondLst>
                </p:cTn>
                <p:tgtEl>
                  <p:spTgt spid="4"/>
                </p:tgtEl>
              </p:cMediaNode>
            </p:vide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dirty="0"/>
              <a:t>Interaction Scenario (Claim)</a:t>
            </a:r>
          </a:p>
        </p:txBody>
      </p:sp>
      <p:graphicFrame>
        <p:nvGraphicFramePr>
          <p:cNvPr id="5" name="Segnaposto contenuto 4">
            <a:extLst>
              <a:ext uri="{FF2B5EF4-FFF2-40B4-BE49-F238E27FC236}">
                <a16:creationId xmlns:a16="http://schemas.microsoft.com/office/drawing/2014/main" id="{C757172C-A28F-4978-9EBE-39C7D27BEA92}"/>
              </a:ext>
            </a:extLst>
          </p:cNvPr>
          <p:cNvGraphicFramePr>
            <a:graphicFrameLocks noGrp="1"/>
          </p:cNvGraphicFramePr>
          <p:nvPr>
            <p:ph idx="1"/>
            <p:extLst>
              <p:ext uri="{D42A27DB-BD31-4B8C-83A1-F6EECF244321}">
                <p14:modId xmlns:p14="http://schemas.microsoft.com/office/powerpoint/2010/main" val="1249095774"/>
              </p:ext>
            </p:extLst>
          </p:nvPr>
        </p:nvGraphicFramePr>
        <p:xfrm>
          <a:off x="628650" y="1825625"/>
          <a:ext cx="7886700" cy="4370578"/>
        </p:xfrm>
        <a:graphic>
          <a:graphicData uri="http://schemas.openxmlformats.org/drawingml/2006/table">
            <a:tbl>
              <a:tblPr firstRow="1" bandRow="1">
                <a:tableStyleId>{5C22544A-7EE6-4342-B048-85BDC9FD1C3A}</a:tableStyleId>
              </a:tblPr>
              <a:tblGrid>
                <a:gridCol w="3943350">
                  <a:extLst>
                    <a:ext uri="{9D8B030D-6E8A-4147-A177-3AD203B41FA5}">
                      <a16:colId xmlns:a16="http://schemas.microsoft.com/office/drawing/2014/main" val="3001494696"/>
                    </a:ext>
                  </a:extLst>
                </a:gridCol>
                <a:gridCol w="3943350">
                  <a:extLst>
                    <a:ext uri="{9D8B030D-6E8A-4147-A177-3AD203B41FA5}">
                      <a16:colId xmlns:a16="http://schemas.microsoft.com/office/drawing/2014/main" val="3196619439"/>
                    </a:ext>
                  </a:extLst>
                </a:gridCol>
              </a:tblGrid>
              <a:tr h="370840">
                <a:tc>
                  <a:txBody>
                    <a:bodyPr/>
                    <a:lstStyle/>
                    <a:p>
                      <a:pPr algn="l">
                        <a:lnSpc>
                          <a:spcPct val="107000"/>
                        </a:lnSpc>
                        <a:spcAft>
                          <a:spcPts val="0"/>
                        </a:spcAft>
                      </a:pPr>
                      <a:r>
                        <a:rPr lang="it-IT" sz="11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Situation features (Interaction scenario 3)</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07000"/>
                        </a:lnSpc>
                        <a:spcAft>
                          <a:spcPts val="0"/>
                        </a:spcAft>
                      </a:pPr>
                      <a:r>
                        <a:rPr lang="it-IT" sz="11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Pro (+) e Contro (-)</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68240632"/>
                  </a:ext>
                </a:extLst>
              </a:tr>
              <a:tr h="370840">
                <a:tc>
                  <a:txBody>
                    <a:bodyPr/>
                    <a:lstStyle/>
                    <a:p>
                      <a:r>
                        <a:rPr lang="it-IT" sz="1600" kern="1200" dirty="0">
                          <a:solidFill>
                            <a:schemeClr val="dk1"/>
                          </a:solidFill>
                          <a:effectLst/>
                          <a:latin typeface="+mn-lt"/>
                          <a:ea typeface="+mn-ea"/>
                          <a:cs typeface="+mn-cs"/>
                        </a:rPr>
                        <a:t>Gestione degli occupanti dalla pagina di dettaglio immobile</a:t>
                      </a:r>
                      <a:endParaRPr lang="it-IT" sz="1600" dirty="0"/>
                    </a:p>
                  </a:txBody>
                  <a:tcPr/>
                </a:tc>
                <a:tc>
                  <a:txBody>
                    <a:bodyPr/>
                    <a:lstStyle/>
                    <a:p>
                      <a:pPr algn="l">
                        <a:lnSpc>
                          <a:spcPct val="107000"/>
                        </a:lnSpc>
                        <a:spcAft>
                          <a:spcPts val="800"/>
                        </a:spcAft>
                      </a:pPr>
                      <a:r>
                        <a:rPr lang="it-IT" sz="13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 Possibilità di vedere le informazioni dell’immobile</a:t>
                      </a:r>
                      <a:br>
                        <a:rPr lang="it-IT" sz="1300" dirty="0">
                          <a:solidFill>
                            <a:schemeClr val="dk1"/>
                          </a:solidFill>
                          <a:effectLst/>
                          <a:latin typeface="Calibri" panose="020F0502020204030204" pitchFamily="34" charset="0"/>
                          <a:ea typeface="Calibri" panose="020F0502020204030204" pitchFamily="34" charset="0"/>
                          <a:cs typeface="Times New Roman" panose="02020603050405020304" pitchFamily="18" charset="0"/>
                        </a:rPr>
                      </a:br>
                      <a: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L’operazione da effettuare diventa considerevolmente più lunga</a:t>
                      </a:r>
                      <a:b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br>
                      <a: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Vengono visualizzate in questa fase informazioni non necessarie</a:t>
                      </a:r>
                      <a:b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br>
                      <a: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All’operatore potrebbe non interessare vedere le informazioni sull’immobile, ma dovrebbe trovare tutti gli immobili che rispecchiano tutte le esigenze dei cittadini in una pagina a parte</a:t>
                      </a:r>
                      <a:endParaRPr lang="it-IT" sz="13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Per una persona che non ha dimestichezza col sito, non è chiaro a primo colpo cosa faccia il pulsante “Gestisci occupanti”</a:t>
                      </a:r>
                      <a:endParaRPr lang="it-IT"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9535" marR="89535" marT="0" marB="0"/>
                </a:tc>
                <a:extLst>
                  <a:ext uri="{0D108BD9-81ED-4DB2-BD59-A6C34878D82A}">
                    <a16:rowId xmlns:a16="http://schemas.microsoft.com/office/drawing/2014/main" val="1837456636"/>
                  </a:ext>
                </a:extLst>
              </a:tr>
              <a:tr h="370840">
                <a:tc>
                  <a:txBody>
                    <a:bodyPr/>
                    <a:lstStyle/>
                    <a:p>
                      <a:pPr algn="l">
                        <a:lnSpc>
                          <a:spcPct val="107000"/>
                        </a:lnSpc>
                        <a:spcAft>
                          <a:spcPts val="800"/>
                        </a:spcAft>
                      </a:pPr>
                      <a:r>
                        <a:rPr lang="it-IT" sz="1600" dirty="0">
                          <a:effectLst/>
                          <a:latin typeface="Calibri" panose="020F0502020204030204" pitchFamily="34" charset="0"/>
                          <a:ea typeface="Calibri" panose="020F0502020204030204" pitchFamily="34" charset="0"/>
                          <a:cs typeface="Times New Roman" panose="02020603050405020304" pitchFamily="18" charset="0"/>
                        </a:rPr>
                        <a:t>Selezione del cittadino dalla finestra modale</a:t>
                      </a:r>
                    </a:p>
                  </a:txBody>
                  <a:tcPr marL="89535" marR="89535" marT="0" marB="0"/>
                </a:tc>
                <a:tc>
                  <a:txBody>
                    <a:bodyPr/>
                    <a:lstStyle/>
                    <a:p>
                      <a:pPr algn="l">
                        <a:lnSpc>
                          <a:spcPct val="107000"/>
                        </a:lnSpc>
                        <a:spcAft>
                          <a:spcPts val="800"/>
                        </a:spcAft>
                      </a:pPr>
                      <a: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Necessità di molti passaggi</a:t>
                      </a:r>
                      <a:endParaRPr lang="it-IT" sz="13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Potrebbe non essere chiaro quale cittadino sta assegnando a quale abitazione</a:t>
                      </a:r>
                      <a:b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br>
                      <a:r>
                        <a:rPr lang="it-IT" sz="13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Necessità di cercare nuovamente il cittadino, anche se lo si era già individuato in precedenza mediante la tabella</a:t>
                      </a:r>
                      <a:endParaRPr lang="it-IT"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89535" marR="89535" marT="0" marB="0"/>
                </a:tc>
                <a:extLst>
                  <a:ext uri="{0D108BD9-81ED-4DB2-BD59-A6C34878D82A}">
                    <a16:rowId xmlns:a16="http://schemas.microsoft.com/office/drawing/2014/main" val="1487556911"/>
                  </a:ext>
                </a:extLst>
              </a:tr>
            </a:tbl>
          </a:graphicData>
        </a:graphic>
      </p:graphicFrame>
    </p:spTree>
    <p:extLst>
      <p:ext uri="{BB962C8B-B14F-4D97-AF65-F5344CB8AC3E}">
        <p14:creationId xmlns:p14="http://schemas.microsoft.com/office/powerpoint/2010/main" val="1813412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a:xfrm>
            <a:off x="628650" y="365126"/>
            <a:ext cx="7886700" cy="1325563"/>
          </a:xfrm>
        </p:spPr>
        <p:style>
          <a:lnRef idx="2">
            <a:schemeClr val="accent2">
              <a:shade val="50000"/>
            </a:schemeClr>
          </a:lnRef>
          <a:fillRef idx="1">
            <a:schemeClr val="accent2"/>
          </a:fillRef>
          <a:effectRef idx="0">
            <a:schemeClr val="accent2"/>
          </a:effectRef>
          <a:fontRef idx="minor">
            <a:schemeClr val="lt1"/>
          </a:fontRef>
        </p:style>
        <p:txBody>
          <a:bodyPr/>
          <a:lstStyle/>
          <a:p>
            <a:r>
              <a:rPr lang="it-IT"/>
              <a:t>Il Problema</a:t>
            </a:r>
          </a:p>
        </p:txBody>
      </p:sp>
      <p:pic>
        <p:nvPicPr>
          <p:cNvPr id="9" name="Immagine 8">
            <a:extLst>
              <a:ext uri="{FF2B5EF4-FFF2-40B4-BE49-F238E27FC236}">
                <a16:creationId xmlns:a16="http://schemas.microsoft.com/office/drawing/2014/main" id="{9F3F5EFF-4DAE-F541-B36E-A1E65C510611}"/>
              </a:ext>
            </a:extLst>
          </p:cNvPr>
          <p:cNvPicPr>
            <a:picLocks noChangeAspect="1"/>
          </p:cNvPicPr>
          <p:nvPr/>
        </p:nvPicPr>
        <p:blipFill>
          <a:blip r:embed="rId3"/>
          <a:stretch>
            <a:fillRect/>
          </a:stretch>
        </p:blipFill>
        <p:spPr>
          <a:xfrm>
            <a:off x="3528435" y="1955945"/>
            <a:ext cx="2087129" cy="2087129"/>
          </a:xfrm>
          <a:prstGeom prst="rect">
            <a:avLst/>
          </a:prstGeom>
        </p:spPr>
      </p:pic>
      <p:sp>
        <p:nvSpPr>
          <p:cNvPr id="11" name="CasellaDiTesto 10">
            <a:extLst>
              <a:ext uri="{FF2B5EF4-FFF2-40B4-BE49-F238E27FC236}">
                <a16:creationId xmlns:a16="http://schemas.microsoft.com/office/drawing/2014/main" id="{66EC141D-F069-9440-B382-8CD462BFDBEE}"/>
              </a:ext>
            </a:extLst>
          </p:cNvPr>
          <p:cNvSpPr txBox="1"/>
          <p:nvPr/>
        </p:nvSpPr>
        <p:spPr>
          <a:xfrm>
            <a:off x="628650" y="4475019"/>
            <a:ext cx="8016586" cy="1261884"/>
          </a:xfrm>
          <a:prstGeom prst="rect">
            <a:avLst/>
          </a:prstGeom>
          <a:noFill/>
        </p:spPr>
        <p:txBody>
          <a:bodyPr wrap="square" rtlCol="0">
            <a:spAutoFit/>
          </a:bodyPr>
          <a:lstStyle/>
          <a:p>
            <a:pPr marL="285750" indent="-285750">
              <a:buFont typeface="Arial" panose="020B0604020202020204" pitchFamily="34" charset="0"/>
              <a:buChar char="•"/>
            </a:pPr>
            <a:r>
              <a:rPr lang="it-IT" sz="2000" dirty="0"/>
              <a:t>Rischio Idrogeologico</a:t>
            </a:r>
          </a:p>
          <a:p>
            <a:pPr marL="285750" indent="-285750">
              <a:buFont typeface="Arial" panose="020B0604020202020204" pitchFamily="34" charset="0"/>
              <a:buChar char="•"/>
            </a:pPr>
            <a:r>
              <a:rPr lang="it-IT" sz="2000" dirty="0"/>
              <a:t>Situazioni causata dall’incuria dell’uomo</a:t>
            </a:r>
          </a:p>
          <a:p>
            <a:pPr marL="285750" indent="-285750">
              <a:buFont typeface="Arial" panose="020B0604020202020204" pitchFamily="34" charset="0"/>
              <a:buChar char="•"/>
            </a:pPr>
            <a:endParaRPr lang="it-IT" dirty="0"/>
          </a:p>
          <a:p>
            <a:pPr algn="ctr"/>
            <a:endParaRPr lang="it-IT" dirty="0"/>
          </a:p>
        </p:txBody>
      </p:sp>
      <p:sp>
        <p:nvSpPr>
          <p:cNvPr id="12" name="CasellaDiTesto 11">
            <a:extLst>
              <a:ext uri="{FF2B5EF4-FFF2-40B4-BE49-F238E27FC236}">
                <a16:creationId xmlns:a16="http://schemas.microsoft.com/office/drawing/2014/main" id="{17ADEC3F-3DE8-6549-B5CC-8211321EE70C}"/>
              </a:ext>
            </a:extLst>
          </p:cNvPr>
          <p:cNvSpPr txBox="1"/>
          <p:nvPr/>
        </p:nvSpPr>
        <p:spPr>
          <a:xfrm>
            <a:off x="1412297" y="5736903"/>
            <a:ext cx="6449292" cy="461665"/>
          </a:xfrm>
          <a:prstGeom prst="rect">
            <a:avLst/>
          </a:prstGeom>
          <a:noFill/>
        </p:spPr>
        <p:txBody>
          <a:bodyPr wrap="square" rtlCol="0">
            <a:spAutoFit/>
          </a:bodyPr>
          <a:lstStyle/>
          <a:p>
            <a:pPr algn="ctr"/>
            <a:r>
              <a:rPr lang="it-IT" sz="2400" dirty="0"/>
              <a:t>Persone costrette a lasciare la propria abitazione </a:t>
            </a:r>
          </a:p>
        </p:txBody>
      </p:sp>
    </p:spTree>
    <p:extLst>
      <p:ext uri="{BB962C8B-B14F-4D97-AF65-F5344CB8AC3E}">
        <p14:creationId xmlns:p14="http://schemas.microsoft.com/office/powerpoint/2010/main" val="7059987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1"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a:xfrm>
            <a:off x="628650" y="309708"/>
            <a:ext cx="7886700" cy="1325563"/>
          </a:xfrm>
        </p:spPr>
        <p:style>
          <a:lnRef idx="2">
            <a:schemeClr val="accent2">
              <a:shade val="50000"/>
            </a:schemeClr>
          </a:lnRef>
          <a:fillRef idx="1">
            <a:schemeClr val="accent2"/>
          </a:fillRef>
          <a:effectRef idx="0">
            <a:schemeClr val="accent2"/>
          </a:effectRef>
          <a:fontRef idx="minor">
            <a:schemeClr val="lt1"/>
          </a:fontRef>
        </p:style>
        <p:txBody>
          <a:bodyPr/>
          <a:lstStyle/>
          <a:p>
            <a:r>
              <a:rPr lang="it-IT" dirty="0"/>
              <a:t>Modifiche al prototipo</a:t>
            </a:r>
          </a:p>
        </p:txBody>
      </p:sp>
      <p:pic>
        <p:nvPicPr>
          <p:cNvPr id="4" name="Registrazione schermo 2">
            <a:hlinkClick r:id="" action="ppaction://media"/>
            <a:extLst>
              <a:ext uri="{FF2B5EF4-FFF2-40B4-BE49-F238E27FC236}">
                <a16:creationId xmlns:a16="http://schemas.microsoft.com/office/drawing/2014/main" id="{3279CA37-F045-4830-9D66-86763040DFB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32373" y="1897800"/>
            <a:ext cx="6879253" cy="4426733"/>
          </a:xfrm>
          <a:prstGeom prst="rect">
            <a:avLst/>
          </a:prstGeom>
        </p:spPr>
      </p:pic>
    </p:spTree>
    <p:extLst>
      <p:ext uri="{BB962C8B-B14F-4D97-AF65-F5344CB8AC3E}">
        <p14:creationId xmlns:p14="http://schemas.microsoft.com/office/powerpoint/2010/main" val="10106230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669C8F-6459-5142-B063-FCC94FBA774E}"/>
              </a:ext>
            </a:extLst>
          </p:cNvPr>
          <p:cNvSpPr>
            <a:spLocks noGrp="1"/>
          </p:cNvSpPr>
          <p:nvPr>
            <p:ph type="title"/>
          </p:nvPr>
        </p:nvSpPr>
        <p:spPr>
          <a:xfrm>
            <a:off x="628650" y="2766218"/>
            <a:ext cx="7886700" cy="1325563"/>
          </a:xfrm>
        </p:spPr>
        <p:style>
          <a:lnRef idx="0">
            <a:schemeClr val="accent2"/>
          </a:lnRef>
          <a:fillRef idx="3">
            <a:schemeClr val="accent2"/>
          </a:fillRef>
          <a:effectRef idx="3">
            <a:schemeClr val="accent2"/>
          </a:effectRef>
          <a:fontRef idx="minor">
            <a:schemeClr val="lt1"/>
          </a:fontRef>
        </p:style>
        <p:txBody>
          <a:bodyPr anchor="ctr">
            <a:normAutofit/>
          </a:bodyPr>
          <a:lstStyle/>
          <a:p>
            <a:pPr algn="ctr"/>
            <a:r>
              <a:rPr lang="it-IT" sz="5400"/>
              <a:t>Prototipazione</a:t>
            </a:r>
          </a:p>
        </p:txBody>
      </p:sp>
    </p:spTree>
    <p:extLst>
      <p:ext uri="{BB962C8B-B14F-4D97-AF65-F5344CB8AC3E}">
        <p14:creationId xmlns:p14="http://schemas.microsoft.com/office/powerpoint/2010/main" val="2849177813"/>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Prototipazione</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a:xfrm>
            <a:off x="628650" y="1825625"/>
            <a:ext cx="7886700" cy="4530726"/>
          </a:xfrm>
        </p:spPr>
        <p:txBody>
          <a:bodyPr>
            <a:noAutofit/>
          </a:bodyPr>
          <a:lstStyle/>
          <a:p>
            <a:pPr marL="0" indent="0">
              <a:buNone/>
            </a:pPr>
            <a:r>
              <a:rPr lang="it-IT" sz="2000" dirty="0"/>
              <a:t>In una prima fase si è proceduto nella creazione di sketch disegnati a mano, tramite i quali si è poi costruito uno storyboard man mano che la struttura del progetto diventava più chiara, abbandonando le idee di progettazione che sembravano presentare dei problemi di utilizzo e perseverando con quelle che potevano portare ad un sistema semplice e soddisfacente da utilizzare per gli utenti. </a:t>
            </a:r>
          </a:p>
          <a:p>
            <a:pPr marL="0" indent="0">
              <a:buNone/>
            </a:pPr>
            <a:r>
              <a:rPr lang="it-IT" sz="2000" dirty="0"/>
              <a:t>In questa fase sono stati realizzati sketch delle schermate principali del sistema.</a:t>
            </a:r>
          </a:p>
          <a:p>
            <a:pPr marL="0" indent="0">
              <a:buNone/>
            </a:pPr>
            <a:r>
              <a:rPr lang="it-IT" sz="2000" dirty="0"/>
              <a:t>Successivamente si è passato a un primo prototipo in Balsamiq </a:t>
            </a:r>
            <a:r>
              <a:rPr lang="it-IT" sz="2000" dirty="0" err="1"/>
              <a:t>Mockup</a:t>
            </a:r>
            <a:r>
              <a:rPr lang="it-IT" sz="2000" dirty="0"/>
              <a:t>, utilizzato per testare in maniera più realistica alcune idee. </a:t>
            </a:r>
            <a:br>
              <a:rPr lang="it-IT" sz="2000" dirty="0"/>
            </a:br>
            <a:r>
              <a:rPr lang="it-IT" sz="2000" dirty="0"/>
              <a:t>Si è poi giunti a un prototipo interattivo hi-fi del sistema, realizzato sempre in Balsamiq, che rispecchia la nostra idea finale del funzionamento del sistema.</a:t>
            </a:r>
          </a:p>
          <a:p>
            <a:pPr marL="0" indent="0">
              <a:buNone/>
            </a:pPr>
            <a:r>
              <a:rPr lang="it-IT" sz="2000" dirty="0"/>
              <a:t>In questa fase sono stati realizzati </a:t>
            </a:r>
            <a:r>
              <a:rPr lang="it-IT" sz="2000" dirty="0" err="1"/>
              <a:t>mockup</a:t>
            </a:r>
            <a:r>
              <a:rPr lang="it-IT" sz="2000" dirty="0"/>
              <a:t> interattivi relativamente all’intero sistema.</a:t>
            </a:r>
          </a:p>
          <a:p>
            <a:pPr marL="0" indent="0">
              <a:buNone/>
            </a:pPr>
            <a:endParaRPr lang="it-IT" sz="2000" dirty="0"/>
          </a:p>
        </p:txBody>
      </p:sp>
    </p:spTree>
    <p:extLst>
      <p:ext uri="{BB962C8B-B14F-4D97-AF65-F5344CB8AC3E}">
        <p14:creationId xmlns:p14="http://schemas.microsoft.com/office/powerpoint/2010/main" val="3310414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dirty="0" err="1"/>
              <a:t>Storybording</a:t>
            </a:r>
            <a:r>
              <a:rPr lang="it-IT"/>
              <a:t> – Esempio (1)  Aggiunta Immobili</a:t>
            </a:r>
          </a:p>
        </p:txBody>
      </p:sp>
      <p:pic>
        <p:nvPicPr>
          <p:cNvPr id="8" name="Immagine 7">
            <a:extLst>
              <a:ext uri="{FF2B5EF4-FFF2-40B4-BE49-F238E27FC236}">
                <a16:creationId xmlns:a16="http://schemas.microsoft.com/office/drawing/2014/main" id="{268DF13A-5AE0-DF44-93E8-0324A42F81CB}"/>
              </a:ext>
            </a:extLst>
          </p:cNvPr>
          <p:cNvPicPr>
            <a:picLocks noChangeAspect="1"/>
          </p:cNvPicPr>
          <p:nvPr/>
        </p:nvPicPr>
        <p:blipFill>
          <a:blip r:embed="rId3"/>
          <a:stretch>
            <a:fillRect/>
          </a:stretch>
        </p:blipFill>
        <p:spPr>
          <a:xfrm>
            <a:off x="1653442" y="2447780"/>
            <a:ext cx="5837115" cy="3407896"/>
          </a:xfrm>
          <a:prstGeom prst="rect">
            <a:avLst/>
          </a:prstGeom>
        </p:spPr>
      </p:pic>
      <p:cxnSp>
        <p:nvCxnSpPr>
          <p:cNvPr id="10" name="Connettore 2 9">
            <a:extLst>
              <a:ext uri="{FF2B5EF4-FFF2-40B4-BE49-F238E27FC236}">
                <a16:creationId xmlns:a16="http://schemas.microsoft.com/office/drawing/2014/main" id="{972150E5-96B1-6747-B497-5779AB74CDD4}"/>
              </a:ext>
            </a:extLst>
          </p:cNvPr>
          <p:cNvCxnSpPr/>
          <p:nvPr/>
        </p:nvCxnSpPr>
        <p:spPr>
          <a:xfrm flipV="1">
            <a:off x="5158155" y="4876800"/>
            <a:ext cx="785446" cy="879231"/>
          </a:xfrm>
          <a:prstGeom prst="straightConnector1">
            <a:avLst/>
          </a:prstGeom>
          <a:ln w="3810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04792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dirty="0" err="1"/>
              <a:t>Storybording</a:t>
            </a:r>
            <a:r>
              <a:rPr lang="it-IT" dirty="0"/>
              <a:t> – Esempio (2)  </a:t>
            </a:r>
            <a:br>
              <a:rPr lang="it-IT" dirty="0"/>
            </a:br>
            <a:r>
              <a:rPr lang="it-IT" dirty="0"/>
              <a:t>Aggiunta Immobili</a:t>
            </a:r>
          </a:p>
        </p:txBody>
      </p:sp>
      <p:pic>
        <p:nvPicPr>
          <p:cNvPr id="4" name="Immagine 3">
            <a:extLst>
              <a:ext uri="{FF2B5EF4-FFF2-40B4-BE49-F238E27FC236}">
                <a16:creationId xmlns:a16="http://schemas.microsoft.com/office/drawing/2014/main" id="{015D2B00-E271-0444-A528-5C677421EB88}"/>
              </a:ext>
            </a:extLst>
          </p:cNvPr>
          <p:cNvPicPr>
            <a:picLocks noChangeAspect="1"/>
          </p:cNvPicPr>
          <p:nvPr/>
        </p:nvPicPr>
        <p:blipFill>
          <a:blip r:embed="rId2"/>
          <a:stretch>
            <a:fillRect/>
          </a:stretch>
        </p:blipFill>
        <p:spPr>
          <a:xfrm>
            <a:off x="2381250" y="2115345"/>
            <a:ext cx="4381500" cy="4165600"/>
          </a:xfrm>
          <a:prstGeom prst="rect">
            <a:avLst/>
          </a:prstGeom>
        </p:spPr>
      </p:pic>
    </p:spTree>
    <p:extLst>
      <p:ext uri="{BB962C8B-B14F-4D97-AF65-F5344CB8AC3E}">
        <p14:creationId xmlns:p14="http://schemas.microsoft.com/office/powerpoint/2010/main" val="1304916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dirty="0" err="1"/>
              <a:t>Storybording</a:t>
            </a:r>
            <a:r>
              <a:rPr lang="it-IT" dirty="0"/>
              <a:t> – Esempio (3)  </a:t>
            </a:r>
            <a:br>
              <a:rPr lang="it-IT" dirty="0"/>
            </a:br>
            <a:r>
              <a:rPr lang="it-IT" dirty="0"/>
              <a:t>Aggiunta Immobili</a:t>
            </a:r>
          </a:p>
        </p:txBody>
      </p:sp>
      <p:pic>
        <p:nvPicPr>
          <p:cNvPr id="3" name="Immagine 2">
            <a:extLst>
              <a:ext uri="{FF2B5EF4-FFF2-40B4-BE49-F238E27FC236}">
                <a16:creationId xmlns:a16="http://schemas.microsoft.com/office/drawing/2014/main" id="{B1BE362E-C834-EE4C-8320-6DA23628AA45}"/>
              </a:ext>
            </a:extLst>
          </p:cNvPr>
          <p:cNvPicPr>
            <a:picLocks noChangeAspect="1"/>
          </p:cNvPicPr>
          <p:nvPr/>
        </p:nvPicPr>
        <p:blipFill>
          <a:blip r:embed="rId2"/>
          <a:stretch>
            <a:fillRect/>
          </a:stretch>
        </p:blipFill>
        <p:spPr>
          <a:xfrm>
            <a:off x="1342292" y="2283477"/>
            <a:ext cx="6459415" cy="3723135"/>
          </a:xfrm>
          <a:prstGeom prst="rect">
            <a:avLst/>
          </a:prstGeom>
        </p:spPr>
      </p:pic>
    </p:spTree>
    <p:extLst>
      <p:ext uri="{BB962C8B-B14F-4D97-AF65-F5344CB8AC3E}">
        <p14:creationId xmlns:p14="http://schemas.microsoft.com/office/powerpoint/2010/main" val="3211206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dirty="0"/>
              <a:t>Prototipo </a:t>
            </a:r>
            <a:r>
              <a:rPr lang="it-IT" dirty="0" err="1"/>
              <a:t>Low</a:t>
            </a:r>
            <a:r>
              <a:rPr lang="it-IT" dirty="0"/>
              <a:t>-fi – Esempio (1)  </a:t>
            </a:r>
            <a:r>
              <a:rPr lang="it-IT" sz="2000" dirty="0"/>
              <a:t>Profilo utente (Lato Utente)</a:t>
            </a:r>
          </a:p>
        </p:txBody>
      </p:sp>
      <p:pic>
        <p:nvPicPr>
          <p:cNvPr id="3" name="Immagine 2">
            <a:extLst>
              <a:ext uri="{FF2B5EF4-FFF2-40B4-BE49-F238E27FC236}">
                <a16:creationId xmlns:a16="http://schemas.microsoft.com/office/drawing/2014/main" id="{5F9EBC80-9869-6D4E-96B3-C57D50EDED90}"/>
              </a:ext>
            </a:extLst>
          </p:cNvPr>
          <p:cNvPicPr>
            <a:picLocks noChangeAspect="1"/>
          </p:cNvPicPr>
          <p:nvPr/>
        </p:nvPicPr>
        <p:blipFill>
          <a:blip r:embed="rId3"/>
          <a:stretch>
            <a:fillRect/>
          </a:stretch>
        </p:blipFill>
        <p:spPr>
          <a:xfrm>
            <a:off x="1090246" y="2056100"/>
            <a:ext cx="6963508" cy="4436774"/>
          </a:xfrm>
          <a:prstGeom prst="rect">
            <a:avLst/>
          </a:prstGeom>
        </p:spPr>
      </p:pic>
    </p:spTree>
    <p:extLst>
      <p:ext uri="{BB962C8B-B14F-4D97-AF65-F5344CB8AC3E}">
        <p14:creationId xmlns:p14="http://schemas.microsoft.com/office/powerpoint/2010/main" val="4162773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normAutofit/>
          </a:bodyPr>
          <a:lstStyle/>
          <a:p>
            <a:r>
              <a:rPr lang="it-IT" dirty="0"/>
              <a:t>Prototipo </a:t>
            </a:r>
            <a:r>
              <a:rPr lang="it-IT" dirty="0" err="1"/>
              <a:t>Low</a:t>
            </a:r>
            <a:r>
              <a:rPr lang="it-IT" dirty="0"/>
              <a:t>-fi – Esempio (2)  </a:t>
            </a:r>
            <a:r>
              <a:rPr lang="it-IT" sz="2200" dirty="0"/>
              <a:t>Gestione Occupanti (Lato Operatore)</a:t>
            </a:r>
          </a:p>
        </p:txBody>
      </p:sp>
      <p:pic>
        <p:nvPicPr>
          <p:cNvPr id="5" name="Immagine 4">
            <a:extLst>
              <a:ext uri="{FF2B5EF4-FFF2-40B4-BE49-F238E27FC236}">
                <a16:creationId xmlns:a16="http://schemas.microsoft.com/office/drawing/2014/main" id="{197788CD-D607-5A4C-B70F-A8E3776FA6DD}"/>
              </a:ext>
            </a:extLst>
          </p:cNvPr>
          <p:cNvPicPr>
            <a:picLocks noChangeAspect="1"/>
          </p:cNvPicPr>
          <p:nvPr/>
        </p:nvPicPr>
        <p:blipFill>
          <a:blip r:embed="rId3"/>
          <a:stretch>
            <a:fillRect/>
          </a:stretch>
        </p:blipFill>
        <p:spPr>
          <a:xfrm>
            <a:off x="1877798" y="2121876"/>
            <a:ext cx="5388403" cy="4454769"/>
          </a:xfrm>
          <a:prstGeom prst="rect">
            <a:avLst/>
          </a:prstGeom>
        </p:spPr>
      </p:pic>
    </p:spTree>
    <p:extLst>
      <p:ext uri="{BB962C8B-B14F-4D97-AF65-F5344CB8AC3E}">
        <p14:creationId xmlns:p14="http://schemas.microsoft.com/office/powerpoint/2010/main" val="28377498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normAutofit/>
          </a:bodyPr>
          <a:lstStyle/>
          <a:p>
            <a:r>
              <a:rPr lang="it-IT" dirty="0"/>
              <a:t>Prototipo </a:t>
            </a:r>
            <a:r>
              <a:rPr lang="it-IT" dirty="0" err="1"/>
              <a:t>Low</a:t>
            </a:r>
            <a:r>
              <a:rPr lang="it-IT" dirty="0"/>
              <a:t>-fi – Esempio (3)  </a:t>
            </a:r>
            <a:r>
              <a:rPr lang="it-IT" sz="2200" dirty="0"/>
              <a:t>Dettagli Immobile (Lato Operatore)</a:t>
            </a:r>
          </a:p>
        </p:txBody>
      </p:sp>
      <p:pic>
        <p:nvPicPr>
          <p:cNvPr id="5" name="Immagine 4">
            <a:extLst>
              <a:ext uri="{FF2B5EF4-FFF2-40B4-BE49-F238E27FC236}">
                <a16:creationId xmlns:a16="http://schemas.microsoft.com/office/drawing/2014/main" id="{197788CD-D607-5A4C-B70F-A8E3776FA6DD}"/>
              </a:ext>
            </a:extLst>
          </p:cNvPr>
          <p:cNvPicPr>
            <a:picLocks noChangeAspect="1"/>
          </p:cNvPicPr>
          <p:nvPr/>
        </p:nvPicPr>
        <p:blipFill>
          <a:blip r:embed="rId3"/>
          <a:stretch>
            <a:fillRect/>
          </a:stretch>
        </p:blipFill>
        <p:spPr>
          <a:xfrm>
            <a:off x="1848359" y="1885704"/>
            <a:ext cx="5447282" cy="4607170"/>
          </a:xfrm>
          <a:prstGeom prst="rect">
            <a:avLst/>
          </a:prstGeom>
        </p:spPr>
      </p:pic>
    </p:spTree>
    <p:extLst>
      <p:ext uri="{BB962C8B-B14F-4D97-AF65-F5344CB8AC3E}">
        <p14:creationId xmlns:p14="http://schemas.microsoft.com/office/powerpoint/2010/main" val="1161676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normAutofit/>
          </a:bodyPr>
          <a:lstStyle/>
          <a:p>
            <a:r>
              <a:rPr lang="it-IT" dirty="0"/>
              <a:t>Prototipo Hi-Fi – Esempio (1)  </a:t>
            </a:r>
            <a:r>
              <a:rPr lang="it-IT" sz="2200" dirty="0"/>
              <a:t>Visualizzazione profilo utente (Lato Utente)</a:t>
            </a:r>
          </a:p>
        </p:txBody>
      </p:sp>
      <p:pic>
        <p:nvPicPr>
          <p:cNvPr id="4" name="Registrazione schermo 1">
            <a:hlinkClick r:id="" action="ppaction://media"/>
            <a:extLst>
              <a:ext uri="{FF2B5EF4-FFF2-40B4-BE49-F238E27FC236}">
                <a16:creationId xmlns:a16="http://schemas.microsoft.com/office/drawing/2014/main" id="{25620726-4070-4159-87B6-7F461322C75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73162" y="1850592"/>
            <a:ext cx="6797675" cy="4403725"/>
          </a:xfrm>
          <a:prstGeom prst="rect">
            <a:avLst/>
          </a:prstGeom>
        </p:spPr>
      </p:pic>
    </p:spTree>
    <p:extLst>
      <p:ext uri="{BB962C8B-B14F-4D97-AF65-F5344CB8AC3E}">
        <p14:creationId xmlns:p14="http://schemas.microsoft.com/office/powerpoint/2010/main" val="7647509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a:xfrm>
            <a:off x="628650" y="365126"/>
            <a:ext cx="7886700" cy="1325563"/>
          </a:xfrm>
        </p:spPr>
        <p:style>
          <a:lnRef idx="2">
            <a:schemeClr val="accent2">
              <a:shade val="50000"/>
            </a:schemeClr>
          </a:lnRef>
          <a:fillRef idx="1">
            <a:schemeClr val="accent2"/>
          </a:fillRef>
          <a:effectRef idx="0">
            <a:schemeClr val="accent2"/>
          </a:effectRef>
          <a:fontRef idx="minor">
            <a:schemeClr val="lt1"/>
          </a:fontRef>
        </p:style>
        <p:txBody>
          <a:bodyPr/>
          <a:lstStyle/>
          <a:p>
            <a:r>
              <a:rPr lang="it-IT"/>
              <a:t>Il Problema</a:t>
            </a:r>
          </a:p>
        </p:txBody>
      </p:sp>
      <p:sp>
        <p:nvSpPr>
          <p:cNvPr id="3" name="Segnaposto contenuto 2">
            <a:extLst>
              <a:ext uri="{FF2B5EF4-FFF2-40B4-BE49-F238E27FC236}">
                <a16:creationId xmlns:a16="http://schemas.microsoft.com/office/drawing/2014/main" id="{1DBA8A83-B8D2-8842-A6B1-A1BD5E52014F}"/>
              </a:ext>
            </a:extLst>
          </p:cNvPr>
          <p:cNvSpPr>
            <a:spLocks noGrp="1"/>
          </p:cNvSpPr>
          <p:nvPr>
            <p:ph idx="1"/>
          </p:nvPr>
        </p:nvSpPr>
        <p:spPr>
          <a:xfrm>
            <a:off x="628650" y="1825624"/>
            <a:ext cx="7886700" cy="3622007"/>
          </a:xfrm>
        </p:spPr>
        <p:txBody>
          <a:bodyPr>
            <a:normAutofit/>
          </a:bodyPr>
          <a:lstStyle/>
          <a:p>
            <a:r>
              <a:rPr lang="it-IT" dirty="0"/>
              <a:t>Nella gestione di tali situazioni, vanno affrontate diverse fasi</a:t>
            </a:r>
          </a:p>
          <a:p>
            <a:pPr lvl="1"/>
            <a:r>
              <a:rPr lang="it-IT" dirty="0"/>
              <a:t>Censimento</a:t>
            </a:r>
          </a:p>
          <a:p>
            <a:pPr lvl="1"/>
            <a:r>
              <a:rPr lang="it-IT" dirty="0"/>
              <a:t>Smistamento in tendopoli</a:t>
            </a:r>
          </a:p>
          <a:p>
            <a:pPr lvl="1"/>
            <a:r>
              <a:rPr lang="it-IT" dirty="0"/>
              <a:t>Smistamento in hotel</a:t>
            </a:r>
          </a:p>
          <a:p>
            <a:pPr lvl="1"/>
            <a:endParaRPr lang="it-IT" dirty="0"/>
          </a:p>
          <a:p>
            <a:pPr marL="457200" lvl="1" indent="0">
              <a:buNone/>
            </a:pPr>
            <a:endParaRPr lang="it-IT" dirty="0"/>
          </a:p>
          <a:p>
            <a:pPr marL="457200" lvl="1" indent="0">
              <a:buNone/>
            </a:pPr>
            <a:endParaRPr lang="it-IT" dirty="0"/>
          </a:p>
          <a:p>
            <a:pPr lvl="1"/>
            <a:endParaRPr lang="it-IT" dirty="0"/>
          </a:p>
        </p:txBody>
      </p:sp>
      <p:pic>
        <p:nvPicPr>
          <p:cNvPr id="4" name="Immagine 3">
            <a:extLst>
              <a:ext uri="{FF2B5EF4-FFF2-40B4-BE49-F238E27FC236}">
                <a16:creationId xmlns:a16="http://schemas.microsoft.com/office/drawing/2014/main" id="{CFD8435B-5859-FC46-9EED-E2363481EB48}"/>
              </a:ext>
            </a:extLst>
          </p:cNvPr>
          <p:cNvPicPr>
            <a:picLocks noChangeAspect="1"/>
          </p:cNvPicPr>
          <p:nvPr/>
        </p:nvPicPr>
        <p:blipFill>
          <a:blip r:embed="rId3"/>
          <a:stretch>
            <a:fillRect/>
          </a:stretch>
        </p:blipFill>
        <p:spPr>
          <a:xfrm>
            <a:off x="907326" y="5447632"/>
            <a:ext cx="1899354" cy="904455"/>
          </a:xfrm>
          <a:prstGeom prst="rect">
            <a:avLst/>
          </a:prstGeom>
        </p:spPr>
      </p:pic>
      <p:pic>
        <p:nvPicPr>
          <p:cNvPr id="5" name="Immagine 4">
            <a:extLst>
              <a:ext uri="{FF2B5EF4-FFF2-40B4-BE49-F238E27FC236}">
                <a16:creationId xmlns:a16="http://schemas.microsoft.com/office/drawing/2014/main" id="{12A7EAAF-AF0E-724E-96F7-C747D7AC9647}"/>
              </a:ext>
            </a:extLst>
          </p:cNvPr>
          <p:cNvPicPr>
            <a:picLocks noChangeAspect="1"/>
          </p:cNvPicPr>
          <p:nvPr/>
        </p:nvPicPr>
        <p:blipFill>
          <a:blip r:embed="rId4"/>
          <a:stretch>
            <a:fillRect/>
          </a:stretch>
        </p:blipFill>
        <p:spPr>
          <a:xfrm>
            <a:off x="5510851" y="5651636"/>
            <a:ext cx="947923" cy="745699"/>
          </a:xfrm>
          <a:prstGeom prst="rect">
            <a:avLst/>
          </a:prstGeom>
        </p:spPr>
      </p:pic>
      <p:pic>
        <p:nvPicPr>
          <p:cNvPr id="6" name="Immagine 5">
            <a:extLst>
              <a:ext uri="{FF2B5EF4-FFF2-40B4-BE49-F238E27FC236}">
                <a16:creationId xmlns:a16="http://schemas.microsoft.com/office/drawing/2014/main" id="{0600873D-2FC8-8C4A-BD09-F986C8EC2579}"/>
              </a:ext>
            </a:extLst>
          </p:cNvPr>
          <p:cNvPicPr>
            <a:picLocks noChangeAspect="1"/>
          </p:cNvPicPr>
          <p:nvPr/>
        </p:nvPicPr>
        <p:blipFill>
          <a:blip r:embed="rId5"/>
          <a:stretch>
            <a:fillRect/>
          </a:stretch>
        </p:blipFill>
        <p:spPr>
          <a:xfrm>
            <a:off x="6615996" y="3673875"/>
            <a:ext cx="1899354" cy="2710728"/>
          </a:xfrm>
          <a:prstGeom prst="rect">
            <a:avLst/>
          </a:prstGeom>
        </p:spPr>
      </p:pic>
      <p:pic>
        <p:nvPicPr>
          <p:cNvPr id="12" name="Immagine 11">
            <a:extLst>
              <a:ext uri="{FF2B5EF4-FFF2-40B4-BE49-F238E27FC236}">
                <a16:creationId xmlns:a16="http://schemas.microsoft.com/office/drawing/2014/main" id="{ED68894D-ACB5-854C-BC34-8D34A29CAE97}"/>
              </a:ext>
            </a:extLst>
          </p:cNvPr>
          <p:cNvPicPr>
            <a:picLocks noChangeAspect="1"/>
          </p:cNvPicPr>
          <p:nvPr/>
        </p:nvPicPr>
        <p:blipFill>
          <a:blip r:embed="rId4"/>
          <a:stretch>
            <a:fillRect/>
          </a:stretch>
        </p:blipFill>
        <p:spPr>
          <a:xfrm>
            <a:off x="4467069" y="5651636"/>
            <a:ext cx="947923" cy="745699"/>
          </a:xfrm>
          <a:prstGeom prst="rect">
            <a:avLst/>
          </a:prstGeom>
        </p:spPr>
      </p:pic>
      <p:pic>
        <p:nvPicPr>
          <p:cNvPr id="14" name="Immagine 13">
            <a:extLst>
              <a:ext uri="{FF2B5EF4-FFF2-40B4-BE49-F238E27FC236}">
                <a16:creationId xmlns:a16="http://schemas.microsoft.com/office/drawing/2014/main" id="{9BF12398-B312-2B48-BF40-70620849A75E}"/>
              </a:ext>
            </a:extLst>
          </p:cNvPr>
          <p:cNvPicPr>
            <a:picLocks noChangeAspect="1"/>
          </p:cNvPicPr>
          <p:nvPr/>
        </p:nvPicPr>
        <p:blipFill>
          <a:blip r:embed="rId4"/>
          <a:stretch>
            <a:fillRect/>
          </a:stretch>
        </p:blipFill>
        <p:spPr>
          <a:xfrm>
            <a:off x="3423287" y="5638902"/>
            <a:ext cx="947923" cy="745699"/>
          </a:xfrm>
          <a:prstGeom prst="rect">
            <a:avLst/>
          </a:prstGeom>
        </p:spPr>
      </p:pic>
    </p:spTree>
    <p:extLst>
      <p:ext uri="{BB962C8B-B14F-4D97-AF65-F5344CB8AC3E}">
        <p14:creationId xmlns:p14="http://schemas.microsoft.com/office/powerpoint/2010/main" val="67222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normAutofit/>
          </a:bodyPr>
          <a:lstStyle/>
          <a:p>
            <a:r>
              <a:rPr lang="it-IT" dirty="0"/>
              <a:t>Prototipo Hi-Fi – Esempio (2)  </a:t>
            </a:r>
            <a:r>
              <a:rPr lang="it-IT" sz="2200" dirty="0"/>
              <a:t>Visualizzazione Immobili e rimozione occupanti - Lato Operatore </a:t>
            </a:r>
          </a:p>
        </p:txBody>
      </p:sp>
      <p:pic>
        <p:nvPicPr>
          <p:cNvPr id="5" name="Registrazione schermo 5">
            <a:hlinkClick r:id="" action="ppaction://media"/>
            <a:extLst>
              <a:ext uri="{FF2B5EF4-FFF2-40B4-BE49-F238E27FC236}">
                <a16:creationId xmlns:a16="http://schemas.microsoft.com/office/drawing/2014/main" id="{B360EEFE-67E7-4CC8-B603-D33CE99E898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73162" y="1795174"/>
            <a:ext cx="6797675" cy="4403725"/>
          </a:xfrm>
          <a:prstGeom prst="rect">
            <a:avLst/>
          </a:prstGeom>
        </p:spPr>
      </p:pic>
    </p:spTree>
    <p:extLst>
      <p:ext uri="{BB962C8B-B14F-4D97-AF65-F5344CB8AC3E}">
        <p14:creationId xmlns:p14="http://schemas.microsoft.com/office/powerpoint/2010/main" val="9664063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normAutofit/>
          </a:bodyPr>
          <a:lstStyle/>
          <a:p>
            <a:r>
              <a:rPr lang="it-IT" dirty="0"/>
              <a:t>Prototipo Hi-Fi – Esempio (3)  </a:t>
            </a:r>
            <a:br>
              <a:rPr lang="it-IT" dirty="0"/>
            </a:br>
            <a:r>
              <a:rPr lang="it-IT" sz="1800" dirty="0"/>
              <a:t>Visualizzazione dettagli Immobile - Lato Operatore </a:t>
            </a:r>
          </a:p>
        </p:txBody>
      </p:sp>
      <p:pic>
        <p:nvPicPr>
          <p:cNvPr id="5" name="Registrazione schermo 1">
            <a:hlinkClick r:id="" action="ppaction://media"/>
            <a:extLst>
              <a:ext uri="{FF2B5EF4-FFF2-40B4-BE49-F238E27FC236}">
                <a16:creationId xmlns:a16="http://schemas.microsoft.com/office/drawing/2014/main" id="{9C2A4F9E-61C7-47D5-9FB5-24CD8A3B472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73162" y="1892156"/>
            <a:ext cx="6797675" cy="4403725"/>
          </a:xfrm>
          <a:prstGeom prst="rect">
            <a:avLst/>
          </a:prstGeom>
        </p:spPr>
      </p:pic>
    </p:spTree>
    <p:extLst>
      <p:ext uri="{BB962C8B-B14F-4D97-AF65-F5344CB8AC3E}">
        <p14:creationId xmlns:p14="http://schemas.microsoft.com/office/powerpoint/2010/main" val="18697507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5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normAutofit/>
          </a:bodyPr>
          <a:lstStyle/>
          <a:p>
            <a:r>
              <a:rPr lang="it-IT"/>
              <a:t>Implementazione</a:t>
            </a:r>
            <a:endParaRPr lang="it-IT" sz="1800"/>
          </a:p>
        </p:txBody>
      </p:sp>
      <p:sp>
        <p:nvSpPr>
          <p:cNvPr id="5" name="Segnaposto contenuto 5">
            <a:extLst>
              <a:ext uri="{FF2B5EF4-FFF2-40B4-BE49-F238E27FC236}">
                <a16:creationId xmlns:a16="http://schemas.microsoft.com/office/drawing/2014/main" id="{F8B1BB8E-1948-B949-9130-E908BFABAD79}"/>
              </a:ext>
            </a:extLst>
          </p:cNvPr>
          <p:cNvSpPr>
            <a:spLocks noGrp="1"/>
          </p:cNvSpPr>
          <p:nvPr>
            <p:ph idx="1"/>
          </p:nvPr>
        </p:nvSpPr>
        <p:spPr>
          <a:xfrm>
            <a:off x="628650" y="1825625"/>
            <a:ext cx="7886700" cy="4530726"/>
          </a:xfrm>
        </p:spPr>
        <p:txBody>
          <a:bodyPr>
            <a:noAutofit/>
          </a:bodyPr>
          <a:lstStyle/>
          <a:p>
            <a:pPr marL="0" indent="0">
              <a:buNone/>
            </a:pPr>
            <a:r>
              <a:rPr lang="it-IT" sz="2000"/>
              <a:t>Il sistema sin qui progettato, è stato in una fase finale del progetto implementato come applicazione web responsive. </a:t>
            </a:r>
          </a:p>
          <a:p>
            <a:pPr marL="0" indent="0">
              <a:buNone/>
            </a:pPr>
            <a:r>
              <a:rPr lang="it-IT" sz="2000"/>
              <a:t>In tale modo, sarà utilizzabile sia da dispositivi desktop che mobile, mostrando in ogni caso un interfaccia adeguata allo schermo sul quale viene visualizzata. </a:t>
            </a:r>
          </a:p>
          <a:p>
            <a:pPr marL="0" indent="0">
              <a:buNone/>
            </a:pPr>
            <a:r>
              <a:rPr lang="it-IT" sz="2000"/>
              <a:t>Per implementare tale interfaccia è stato utilizzato il </a:t>
            </a:r>
            <a:r>
              <a:rPr lang="it-IT" sz="2000" err="1"/>
              <a:t>framework</a:t>
            </a:r>
            <a:r>
              <a:rPr lang="it-IT" sz="2000"/>
              <a:t> Bootstrap, che fornisce molti elementi grafici e una dettagliata documentazione. </a:t>
            </a:r>
          </a:p>
          <a:p>
            <a:pPr marL="0" indent="0">
              <a:buNone/>
            </a:pPr>
            <a:endParaRPr lang="it-IT" sz="2000"/>
          </a:p>
          <a:p>
            <a:pPr marL="0" indent="0" algn="ctr">
              <a:buNone/>
            </a:pPr>
            <a:r>
              <a:rPr lang="it-IT" sz="2000"/>
              <a:t>Il sito è raggiungibile all’indirizzo:</a:t>
            </a:r>
            <a:br>
              <a:rPr lang="it-IT" sz="2000"/>
            </a:br>
            <a:r>
              <a:rPr lang="it-IT" sz="2000" err="1"/>
              <a:t>sharemyhouse.altervista.org</a:t>
            </a:r>
            <a:endParaRPr lang="it-IT" sz="2000"/>
          </a:p>
        </p:txBody>
      </p:sp>
    </p:spTree>
    <p:extLst>
      <p:ext uri="{BB962C8B-B14F-4D97-AF65-F5344CB8AC3E}">
        <p14:creationId xmlns:p14="http://schemas.microsoft.com/office/powerpoint/2010/main" val="3684836764"/>
      </p:ext>
    </p:extLst>
  </p:cSld>
  <p:clrMapOvr>
    <a:masterClrMapping/>
  </p:clrMapOvr>
  <p:transition spd="slow">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normAutofit/>
          </a:bodyPr>
          <a:lstStyle/>
          <a:p>
            <a:r>
              <a:rPr lang="it-IT" sz="4000"/>
              <a:t>Implementazione – Risultato finale </a:t>
            </a:r>
          </a:p>
        </p:txBody>
      </p:sp>
      <p:pic>
        <p:nvPicPr>
          <p:cNvPr id="6" name="Immagine 5">
            <a:extLst>
              <a:ext uri="{FF2B5EF4-FFF2-40B4-BE49-F238E27FC236}">
                <a16:creationId xmlns:a16="http://schemas.microsoft.com/office/drawing/2014/main" id="{5EFA0ED8-FFD3-9749-87B6-5245DA22CCBF}"/>
              </a:ext>
            </a:extLst>
          </p:cNvPr>
          <p:cNvPicPr>
            <a:picLocks noChangeAspect="1"/>
          </p:cNvPicPr>
          <p:nvPr/>
        </p:nvPicPr>
        <p:blipFill>
          <a:blip r:embed="rId2"/>
          <a:stretch>
            <a:fillRect/>
          </a:stretch>
        </p:blipFill>
        <p:spPr>
          <a:xfrm>
            <a:off x="606291" y="1887416"/>
            <a:ext cx="7931417" cy="4814043"/>
          </a:xfrm>
          <a:prstGeom prst="rect">
            <a:avLst/>
          </a:prstGeom>
        </p:spPr>
      </p:pic>
    </p:spTree>
    <p:extLst>
      <p:ext uri="{BB962C8B-B14F-4D97-AF65-F5344CB8AC3E}">
        <p14:creationId xmlns:p14="http://schemas.microsoft.com/office/powerpoint/2010/main" val="30424041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G_7894.TRIM.MOV">
            <a:hlinkClick r:id="" action="ppaction://media"/>
            <a:extLst>
              <a:ext uri="{FF2B5EF4-FFF2-40B4-BE49-F238E27FC236}">
                <a16:creationId xmlns:a16="http://schemas.microsoft.com/office/drawing/2014/main" id="{86B3237B-A9DC-2A4F-8BE6-94C85DC78FA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311255" y="2014241"/>
            <a:ext cx="2479945" cy="4410607"/>
          </a:xfrm>
          <a:prstGeom prst="rect">
            <a:avLst/>
          </a:prstGeom>
        </p:spPr>
      </p:pic>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normAutofit/>
          </a:bodyPr>
          <a:lstStyle/>
          <a:p>
            <a:r>
              <a:rPr lang="it-IT" sz="4000"/>
              <a:t>Implementazione – Risultato finale </a:t>
            </a:r>
          </a:p>
        </p:txBody>
      </p:sp>
      <p:pic>
        <p:nvPicPr>
          <p:cNvPr id="3" name="Immagine 2">
            <a:extLst>
              <a:ext uri="{FF2B5EF4-FFF2-40B4-BE49-F238E27FC236}">
                <a16:creationId xmlns:a16="http://schemas.microsoft.com/office/drawing/2014/main" id="{E2A51073-D109-5B4E-B6C0-147D3FBF6EA8}"/>
              </a:ext>
            </a:extLst>
          </p:cNvPr>
          <p:cNvPicPr>
            <a:picLocks noChangeAspect="1"/>
          </p:cNvPicPr>
          <p:nvPr/>
        </p:nvPicPr>
        <p:blipFill>
          <a:blip r:embed="rId5"/>
          <a:stretch>
            <a:fillRect/>
          </a:stretch>
        </p:blipFill>
        <p:spPr>
          <a:xfrm>
            <a:off x="315276" y="1690689"/>
            <a:ext cx="8513447" cy="5167311"/>
          </a:xfrm>
          <a:prstGeom prst="rect">
            <a:avLst/>
          </a:prstGeom>
        </p:spPr>
      </p:pic>
    </p:spTree>
    <p:extLst>
      <p:ext uri="{BB962C8B-B14F-4D97-AF65-F5344CB8AC3E}">
        <p14:creationId xmlns:p14="http://schemas.microsoft.com/office/powerpoint/2010/main" val="1597027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xit" presetSubtype="10" fill="hold" nodeType="clickEffect">
                                  <p:stCondLst>
                                    <p:cond delay="0"/>
                                  </p:stCondLst>
                                  <p:childTnLst>
                                    <p:anim calcmode="lin" valueType="num">
                                      <p:cBhvr>
                                        <p:cTn id="6" dur="1000"/>
                                        <p:tgtEl>
                                          <p:spTgt spid="3"/>
                                        </p:tgtEl>
                                        <p:attrNameLst>
                                          <p:attrName>ppt_h</p:attrName>
                                        </p:attrNameLst>
                                      </p:cBhvr>
                                      <p:tavLst>
                                        <p:tav tm="0">
                                          <p:val>
                                            <p:strVal val="ppt_h"/>
                                          </p:val>
                                        </p:tav>
                                        <p:tav tm="100000">
                                          <p:val>
                                            <p:strVal val="ppt_h"/>
                                          </p:val>
                                        </p:tav>
                                      </p:tavLst>
                                    </p:anim>
                                    <p:anim calcmode="lin" valueType="num">
                                      <p:cBhvr>
                                        <p:cTn id="7" dur="1000"/>
                                        <p:tgtEl>
                                          <p:spTgt spid="3"/>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set>
                                      <p:cBhvr>
                                        <p:cTn id="8" dur="1" fill="hold">
                                          <p:stCondLst>
                                            <p:cond delay="999"/>
                                          </p:stCondLst>
                                        </p:cTn>
                                        <p:tgtEl>
                                          <p:spTgt spid="3"/>
                                        </p:tgtEl>
                                        <p:attrNameLst>
                                          <p:attrName>style.visibility</p:attrName>
                                        </p:attrNameLst>
                                      </p:cBhvr>
                                      <p:to>
                                        <p:strVal val="hidden"/>
                                      </p:to>
                                    </p:set>
                                  </p:childTnLst>
                                </p:cTn>
                              </p:par>
                            </p:childTnLst>
                          </p:cTn>
                        </p:par>
                        <p:par>
                          <p:cTn id="9" fill="hold">
                            <p:stCondLst>
                              <p:cond delay="1000"/>
                            </p:stCondLst>
                            <p:childTnLst>
                              <p:par>
                                <p:cTn id="10" presetID="45" presetClass="entr" presetSubtype="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000"/>
                                        <p:tgtEl>
                                          <p:spTgt spid="5"/>
                                        </p:tgtEl>
                                      </p:cBhvr>
                                    </p:animEffect>
                                    <p:anim calcmode="lin" valueType="num">
                                      <p:cBhvr>
                                        <p:cTn id="13" dur="2000" fill="hold"/>
                                        <p:tgtEl>
                                          <p:spTgt spid="5"/>
                                        </p:tgtEl>
                                        <p:attrNameLst>
                                          <p:attrName>ppt_w</p:attrName>
                                        </p:attrNameLst>
                                      </p:cBhvr>
                                      <p:tavLst>
                                        <p:tav tm="0" fmla="#ppt_w*sin(2.5*pi*$)">
                                          <p:val>
                                            <p:fltVal val="0"/>
                                          </p:val>
                                        </p:tav>
                                        <p:tav tm="100000">
                                          <p:val>
                                            <p:fltVal val="1"/>
                                          </p:val>
                                        </p:tav>
                                      </p:tavLst>
                                    </p:anim>
                                    <p:anim calcmode="lin" valueType="num">
                                      <p:cBhvr>
                                        <p:cTn id="14" dur="2000" fill="hold"/>
                                        <p:tgtEl>
                                          <p:spTgt spid="5"/>
                                        </p:tgtEl>
                                        <p:attrNameLst>
                                          <p:attrName>ppt_h</p:attrName>
                                        </p:attrNameLst>
                                      </p:cBhvr>
                                      <p:tavLst>
                                        <p:tav tm="0">
                                          <p:val>
                                            <p:strVal val="#ppt_h"/>
                                          </p:val>
                                        </p:tav>
                                        <p:tav tm="100000">
                                          <p:val>
                                            <p:strVal val="#ppt_h"/>
                                          </p:val>
                                        </p:tav>
                                      </p:tavLst>
                                    </p:anim>
                                  </p:childTnLst>
                                </p:cTn>
                              </p:par>
                            </p:childTnLst>
                          </p:cTn>
                        </p:par>
                        <p:par>
                          <p:cTn id="15" fill="hold">
                            <p:stCondLst>
                              <p:cond delay="3000"/>
                            </p:stCondLst>
                            <p:childTnLst>
                              <p:par>
                                <p:cTn id="16" presetID="1" presetClass="mediacall" presetSubtype="0" fill="hold" nodeType="afterEffect">
                                  <p:stCondLst>
                                    <p:cond delay="0"/>
                                  </p:stCondLst>
                                  <p:childTnLst>
                                    <p:cmd type="call" cmd="playFrom(0.0)">
                                      <p:cBhvr>
                                        <p:cTn id="17"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video>
              <p:cMediaNode vol="80000">
                <p:cTn id="23" fill="hold" display="0">
                  <p:stCondLst>
                    <p:cond delay="indefinite"/>
                  </p:stCondLst>
                </p:cTn>
                <p:tgtEl>
                  <p:spTgt spid="5"/>
                </p:tgtEl>
              </p:cMediaNode>
            </p:vide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a:xfrm>
            <a:off x="628650" y="574003"/>
            <a:ext cx="7886700" cy="1325563"/>
          </a:xfrm>
        </p:spPr>
        <p:style>
          <a:lnRef idx="2">
            <a:schemeClr val="accent2">
              <a:shade val="50000"/>
            </a:schemeClr>
          </a:lnRef>
          <a:fillRef idx="1">
            <a:schemeClr val="accent2"/>
          </a:fillRef>
          <a:effectRef idx="0">
            <a:schemeClr val="accent2"/>
          </a:effectRef>
          <a:fontRef idx="minor">
            <a:schemeClr val="lt1"/>
          </a:fontRef>
        </p:style>
        <p:txBody>
          <a:bodyPr>
            <a:normAutofit/>
          </a:bodyPr>
          <a:lstStyle/>
          <a:p>
            <a:pPr algn="ctr"/>
            <a:r>
              <a:rPr lang="it-IT" sz="4000"/>
              <a:t>Grazie per l’attenzione!</a:t>
            </a:r>
          </a:p>
        </p:txBody>
      </p:sp>
      <p:pic>
        <p:nvPicPr>
          <p:cNvPr id="7" name="Immagine 6">
            <a:extLst>
              <a:ext uri="{FF2B5EF4-FFF2-40B4-BE49-F238E27FC236}">
                <a16:creationId xmlns:a16="http://schemas.microsoft.com/office/drawing/2014/main" id="{C4B68703-F4BB-2448-978A-085E74184A90}"/>
              </a:ext>
            </a:extLst>
          </p:cNvPr>
          <p:cNvPicPr>
            <a:picLocks noChangeAspect="1"/>
          </p:cNvPicPr>
          <p:nvPr/>
        </p:nvPicPr>
        <p:blipFill>
          <a:blip r:embed="rId2"/>
          <a:stretch>
            <a:fillRect/>
          </a:stretch>
        </p:blipFill>
        <p:spPr>
          <a:xfrm>
            <a:off x="3371850" y="2291435"/>
            <a:ext cx="2400300" cy="2667000"/>
          </a:xfrm>
          <a:prstGeom prst="rect">
            <a:avLst/>
          </a:prstGeom>
        </p:spPr>
      </p:pic>
      <p:sp>
        <p:nvSpPr>
          <p:cNvPr id="8" name="CasellaDiTesto 7">
            <a:extLst>
              <a:ext uri="{FF2B5EF4-FFF2-40B4-BE49-F238E27FC236}">
                <a16:creationId xmlns:a16="http://schemas.microsoft.com/office/drawing/2014/main" id="{5F42C300-4685-8144-8720-3F3B3402248D}"/>
              </a:ext>
            </a:extLst>
          </p:cNvPr>
          <p:cNvSpPr txBox="1"/>
          <p:nvPr/>
        </p:nvSpPr>
        <p:spPr>
          <a:xfrm>
            <a:off x="628650" y="5509846"/>
            <a:ext cx="7886700" cy="369332"/>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it-IT" err="1"/>
              <a:t>ShareMyHouse</a:t>
            </a:r>
            <a:endParaRPr lang="it-IT"/>
          </a:p>
        </p:txBody>
      </p:sp>
    </p:spTree>
    <p:extLst>
      <p:ext uri="{BB962C8B-B14F-4D97-AF65-F5344CB8AC3E}">
        <p14:creationId xmlns:p14="http://schemas.microsoft.com/office/powerpoint/2010/main" val="21343465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xit" presetSubtype="0" fill="hold" grpId="0" nodeType="clickEffect">
                                  <p:stCondLst>
                                    <p:cond delay="0"/>
                                  </p:stCondLst>
                                  <p:childTnLst>
                                    <p:anim calcmode="lin" valueType="num">
                                      <p:cBhvr>
                                        <p:cTn id="6" dur="2000"/>
                                        <p:tgtEl>
                                          <p:spTgt spid="2"/>
                                        </p:tgtEl>
                                        <p:attrNameLst>
                                          <p:attrName>ppt_w</p:attrName>
                                        </p:attrNameLst>
                                      </p:cBhvr>
                                      <p:tavLst>
                                        <p:tav tm="0">
                                          <p:val>
                                            <p:strVal val="ppt_w"/>
                                          </p:val>
                                        </p:tav>
                                        <p:tav tm="100000">
                                          <p:val>
                                            <p:fltVal val="0"/>
                                          </p:val>
                                        </p:tav>
                                      </p:tavLst>
                                    </p:anim>
                                    <p:anim calcmode="lin" valueType="num">
                                      <p:cBhvr>
                                        <p:cTn id="7" dur="2000"/>
                                        <p:tgtEl>
                                          <p:spTgt spid="2"/>
                                        </p:tgtEl>
                                        <p:attrNameLst>
                                          <p:attrName>ppt_h</p:attrName>
                                        </p:attrNameLst>
                                      </p:cBhvr>
                                      <p:tavLst>
                                        <p:tav tm="0">
                                          <p:val>
                                            <p:strVal val="ppt_h"/>
                                          </p:val>
                                        </p:tav>
                                        <p:tav tm="100000">
                                          <p:val>
                                            <p:fltVal val="0"/>
                                          </p:val>
                                        </p:tav>
                                      </p:tavLst>
                                    </p:anim>
                                    <p:anim calcmode="lin" valueType="num">
                                      <p:cBhvr>
                                        <p:cTn id="8" dur="2000"/>
                                        <p:tgtEl>
                                          <p:spTgt spid="2"/>
                                        </p:tgtEl>
                                        <p:attrNameLst>
                                          <p:attrName>ppt_x</p:attrName>
                                        </p:attrNameLst>
                                      </p:cBhvr>
                                      <p:tavLst>
                                        <p:tav tm="0">
                                          <p:val>
                                            <p:strVal val="ppt_x"/>
                                          </p:val>
                                        </p:tav>
                                        <p:tav tm="5000">
                                          <p:val>
                                            <p:strVal val="ppt_x+-0.0500*(ppt_x*0.9511+(1-ppt_y)*0.3090)"/>
                                          </p:val>
                                        </p:tav>
                                        <p:tav tm="10000">
                                          <p:val>
                                            <p:strVal val="ppt_x+-0.1000*(ppt_x*0.8090+(1-ppt_y)*0.5878)"/>
                                          </p:val>
                                        </p:tav>
                                        <p:tav tm="15000">
                                          <p:val>
                                            <p:strVal val="ppt_x+-0.1500*(ppt_x*0.5878+(1-ppt_y)*0.8090)"/>
                                          </p:val>
                                        </p:tav>
                                        <p:tav tm="20000">
                                          <p:val>
                                            <p:strVal val="ppt_x+-0.2000*(ppt_x*0.3090+(1-ppt_y)*0.9511)"/>
                                          </p:val>
                                        </p:tav>
                                        <p:tav tm="25000">
                                          <p:val>
                                            <p:strVal val="ppt_x+-0.2500*(ppt_x*-0.0000+(1-ppt_y)*1.0000)"/>
                                          </p:val>
                                        </p:tav>
                                        <p:tav tm="30000">
                                          <p:val>
                                            <p:strVal val="ppt_x+-0.3000*(ppt_x*-0.3090+(1-ppt_y)*0.9511)"/>
                                          </p:val>
                                        </p:tav>
                                        <p:tav tm="35000">
                                          <p:val>
                                            <p:strVal val="ppt_x+-0.3500*(ppt_x*-0.5878+(1-ppt_y)*0.8090)"/>
                                          </p:val>
                                        </p:tav>
                                        <p:tav tm="40000">
                                          <p:val>
                                            <p:strVal val="ppt_x+-0.4000*(ppt_x*-0.8090+(1-ppt_y)*0.5878)"/>
                                          </p:val>
                                        </p:tav>
                                        <p:tav tm="45000">
                                          <p:val>
                                            <p:strVal val="ppt_x+-0.4500*(ppt_x*-0.9511+(1-ppt_y)*0.3090)"/>
                                          </p:val>
                                        </p:tav>
                                        <p:tav tm="50000">
                                          <p:val>
                                            <p:strVal val="ppt_x+-0.5000*(ppt_x*-1.0000+(1-ppt_y)*-0.0000)"/>
                                          </p:val>
                                        </p:tav>
                                        <p:tav tm="55000">
                                          <p:val>
                                            <p:strVal val="ppt_x+-0.5500*(ppt_x*-0.9511+(1-ppt_y)*-0.3090)"/>
                                          </p:val>
                                        </p:tav>
                                        <p:tav tm="60000">
                                          <p:val>
                                            <p:strVal val="ppt_x+-0.6000*(ppt_x*-0.8090+(1-ppt_y)*-0.5878)"/>
                                          </p:val>
                                        </p:tav>
                                        <p:tav tm="65000">
                                          <p:val>
                                            <p:strVal val="ppt_x+-0.6500*(ppt_x*-0.5878+(1-ppt_y)*-0.8090)"/>
                                          </p:val>
                                        </p:tav>
                                        <p:tav tm="70000">
                                          <p:val>
                                            <p:strVal val="ppt_x+-0.7000*(ppt_x*-0.3090+(1-ppt_y)*-0.9511)"/>
                                          </p:val>
                                        </p:tav>
                                        <p:tav tm="75000">
                                          <p:val>
                                            <p:strVal val="ppt_x+-0.7500*(ppt_x*0.0000+(1-ppt_y)*-1.0000)"/>
                                          </p:val>
                                        </p:tav>
                                        <p:tav tm="80000">
                                          <p:val>
                                            <p:strVal val="ppt_x+-0.8000*(ppt_x*0.3090+(1-ppt_y)*-0.9511)"/>
                                          </p:val>
                                        </p:tav>
                                        <p:tav tm="85000">
                                          <p:val>
                                            <p:strVal val="ppt_x+-0.8500*(ppt_x*0.5878+(1-ppt_y)*-0.8090)"/>
                                          </p:val>
                                        </p:tav>
                                        <p:tav tm="90000">
                                          <p:val>
                                            <p:strVal val="ppt_x+-0.9000*(ppt_x*0.8090+(1-ppt_y)*-0.5878)"/>
                                          </p:val>
                                        </p:tav>
                                        <p:tav tm="95000">
                                          <p:val>
                                            <p:strVal val="ppt_x+-0.9500*(ppt_x*0.9511+(1-ppt_y)*-0.3090)"/>
                                          </p:val>
                                        </p:tav>
                                        <p:tav tm="100000">
                                          <p:val>
                                            <p:strVal val="ppt_x+-1.0000*(ppt_x*1.0000+(1-ppt_y)*0.0000)"/>
                                          </p:val>
                                        </p:tav>
                                      </p:tavLst>
                                    </p:anim>
                                    <p:anim calcmode="lin" valueType="num">
                                      <p:cBhvr>
                                        <p:cTn id="9" dur="2000"/>
                                        <p:tgtEl>
                                          <p:spTgt spid="2"/>
                                        </p:tgtEl>
                                        <p:attrNameLst>
                                          <p:attrName>ppt_y</p:attrName>
                                        </p:attrNameLst>
                                      </p:cBhvr>
                                      <p:tavLst>
                                        <p:tav tm="0">
                                          <p:val>
                                            <p:strVal val="ppt_y"/>
                                          </p:val>
                                        </p:tav>
                                        <p:tav tm="5000">
                                          <p:val>
                                            <p:strVal val="ppt_y+-0.0500*(ppt_x*0.3090-(1-ppt_y)*0.9511)"/>
                                          </p:val>
                                        </p:tav>
                                        <p:tav tm="10000">
                                          <p:val>
                                            <p:strVal val="ppt_y+-0.1000*(ppt_x*0.5878-(1-ppt_y)*0.8090)"/>
                                          </p:val>
                                        </p:tav>
                                        <p:tav tm="15000">
                                          <p:val>
                                            <p:strVal val="ppt_y+-0.1500*(ppt_x*0.8090-(1-ppt_y)*0.5878)"/>
                                          </p:val>
                                        </p:tav>
                                        <p:tav tm="20000">
                                          <p:val>
                                            <p:strVal val="ppt_y+-0.2000*(ppt_x*0.9511-(1-ppt_y)*0.3090)"/>
                                          </p:val>
                                        </p:tav>
                                        <p:tav tm="25000">
                                          <p:val>
                                            <p:strVal val="ppt_y+-0.2500*(ppt_x*1.0000-(1-ppt_y)*-0.0000)"/>
                                          </p:val>
                                        </p:tav>
                                        <p:tav tm="30000">
                                          <p:val>
                                            <p:strVal val="ppt_y+-0.3000*(ppt_x*0.9511-(1-ppt_y)*-0.3090)"/>
                                          </p:val>
                                        </p:tav>
                                        <p:tav tm="35000">
                                          <p:val>
                                            <p:strVal val="ppt_y+-0.3500*(ppt_x*0.8090-(1-ppt_y)*-0.5878)"/>
                                          </p:val>
                                        </p:tav>
                                        <p:tav tm="40000">
                                          <p:val>
                                            <p:strVal val="ppt_y+-0.4000*(ppt_x*0.5878-(1-ppt_y)*-0.8090)"/>
                                          </p:val>
                                        </p:tav>
                                        <p:tav tm="45000">
                                          <p:val>
                                            <p:strVal val="ppt_y+-0.4500*(ppt_x*0.3090-(1-ppt_y)*-0.9511)"/>
                                          </p:val>
                                        </p:tav>
                                        <p:tav tm="50000">
                                          <p:val>
                                            <p:strVal val="ppt_y+-0.5000*(ppt_x*-0.0000-(1-ppt_y)*-1.0000)"/>
                                          </p:val>
                                        </p:tav>
                                        <p:tav tm="55000">
                                          <p:val>
                                            <p:strVal val="ppt_y+-0.5500*(ppt_x*-0.3090-(1-ppt_y)*-0.9511)"/>
                                          </p:val>
                                        </p:tav>
                                        <p:tav tm="60000">
                                          <p:val>
                                            <p:strVal val="ppt_y+-0.6000*(ppt_x*-0.5878-(1-ppt_y)*-0.8090)"/>
                                          </p:val>
                                        </p:tav>
                                        <p:tav tm="65000">
                                          <p:val>
                                            <p:strVal val="ppt_y+-0.6500*(ppt_x*-0.8090-(1-ppt_y)*-0.5878)"/>
                                          </p:val>
                                        </p:tav>
                                        <p:tav tm="70000">
                                          <p:val>
                                            <p:strVal val="ppt_y+-0.7000*(ppt_x*-0.9511-(1-ppt_y)*-0.3090)"/>
                                          </p:val>
                                        </p:tav>
                                        <p:tav tm="75000">
                                          <p:val>
                                            <p:strVal val="ppt_y+-0.7500*(ppt_x*-1.0000-(1-ppt_y)*0.0000)"/>
                                          </p:val>
                                        </p:tav>
                                        <p:tav tm="80000">
                                          <p:val>
                                            <p:strVal val="ppt_y+-0.8000*(ppt_x*-0.9511-(1-ppt_y)*0.3090)"/>
                                          </p:val>
                                        </p:tav>
                                        <p:tav tm="85000">
                                          <p:val>
                                            <p:strVal val="ppt_y+-0.8500*(ppt_x*-0.8090-(1-ppt_y)*0.5878)"/>
                                          </p:val>
                                        </p:tav>
                                        <p:tav tm="90000">
                                          <p:val>
                                            <p:strVal val="ppt_y+-0.9000*(ppt_x*-0.5878-(1-ppt_y)*0.8090)"/>
                                          </p:val>
                                        </p:tav>
                                        <p:tav tm="95000">
                                          <p:val>
                                            <p:strVal val="ppt_y+-0.9500*(ppt_x*-0.3090-(1-ppt_y)*0.9511)"/>
                                          </p:val>
                                        </p:tav>
                                        <p:tav tm="100000">
                                          <p:val>
                                            <p:strVal val="ppt_y+-1.0000*(ppt_x*0.0000-(1-ppt_y)*1.0000)"/>
                                          </p:val>
                                        </p:tav>
                                      </p:tavLst>
                                    </p:anim>
                                    <p:set>
                                      <p:cBhvr>
                                        <p:cTn id="10" dur="1" fill="hold">
                                          <p:stCondLst>
                                            <p:cond delay="1999"/>
                                          </p:stCondLst>
                                        </p:cTn>
                                        <p:tgtEl>
                                          <p:spTgt spid="2"/>
                                        </p:tgtEl>
                                        <p:attrNameLst>
                                          <p:attrName>style.visibility</p:attrName>
                                        </p:attrNameLst>
                                      </p:cBhvr>
                                      <p:to>
                                        <p:strVal val="hidden"/>
                                      </p:to>
                                    </p:set>
                                  </p:childTnLst>
                                </p:cTn>
                              </p:par>
                            </p:childTnLst>
                          </p:cTn>
                        </p:par>
                        <p:par>
                          <p:cTn id="11" fill="hold">
                            <p:stCondLst>
                              <p:cond delay="2000"/>
                            </p:stCondLst>
                            <p:childTnLst>
                              <p:par>
                                <p:cTn id="12" presetID="10" presetClass="exit" presetSubtype="0" fill="hold" nodeType="afterEffect">
                                  <p:stCondLst>
                                    <p:cond delay="0"/>
                                  </p:stCondLst>
                                  <p:childTnLst>
                                    <p:animEffect transition="out" filter="fade">
                                      <p:cBhvr>
                                        <p:cTn id="13" dur="1000"/>
                                        <p:tgtEl>
                                          <p:spTgt spid="7"/>
                                        </p:tgtEl>
                                      </p:cBhvr>
                                    </p:animEffect>
                                    <p:set>
                                      <p:cBhvr>
                                        <p:cTn id="14" dur="1" fill="hold">
                                          <p:stCondLst>
                                            <p:cond delay="999"/>
                                          </p:stCondLst>
                                        </p:cTn>
                                        <p:tgtEl>
                                          <p:spTgt spid="7"/>
                                        </p:tgtEl>
                                        <p:attrNameLst>
                                          <p:attrName>style.visibility</p:attrName>
                                        </p:attrNameLst>
                                      </p:cBhvr>
                                      <p:to>
                                        <p:strVal val="hidden"/>
                                      </p:to>
                                    </p:set>
                                  </p:childTnLst>
                                </p:cTn>
                              </p:par>
                            </p:childTnLst>
                          </p:cTn>
                        </p:par>
                        <p:par>
                          <p:cTn id="15" fill="hold">
                            <p:stCondLst>
                              <p:cond delay="3000"/>
                            </p:stCondLst>
                            <p:childTnLst>
                              <p:par>
                                <p:cTn id="16" presetID="10" presetClass="exit" presetSubtype="0" fill="hold" grpId="0" nodeType="afterEffect">
                                  <p:stCondLst>
                                    <p:cond delay="0"/>
                                  </p:stCondLst>
                                  <p:childTnLst>
                                    <p:animEffect transition="out" filter="fade">
                                      <p:cBhvr>
                                        <p:cTn id="17" dur="1000"/>
                                        <p:tgtEl>
                                          <p:spTgt spid="8"/>
                                        </p:tgtEl>
                                      </p:cBhvr>
                                    </p:animEffect>
                                    <p:set>
                                      <p:cBhvr>
                                        <p:cTn id="18" dur="1" fill="hold">
                                          <p:stCondLst>
                                            <p:cond delay="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Il Problema</a:t>
            </a:r>
          </a:p>
        </p:txBody>
      </p:sp>
      <p:sp>
        <p:nvSpPr>
          <p:cNvPr id="3" name="Segnaposto contenuto 2">
            <a:extLst>
              <a:ext uri="{FF2B5EF4-FFF2-40B4-BE49-F238E27FC236}">
                <a16:creationId xmlns:a16="http://schemas.microsoft.com/office/drawing/2014/main" id="{1DBA8A83-B8D2-8842-A6B1-A1BD5E52014F}"/>
              </a:ext>
            </a:extLst>
          </p:cNvPr>
          <p:cNvSpPr>
            <a:spLocks noGrp="1"/>
          </p:cNvSpPr>
          <p:nvPr>
            <p:ph idx="1"/>
          </p:nvPr>
        </p:nvSpPr>
        <p:spPr/>
        <p:txBody>
          <a:bodyPr>
            <a:normAutofit/>
          </a:bodyPr>
          <a:lstStyle/>
          <a:p>
            <a:r>
              <a:rPr lang="it-IT" dirty="0"/>
              <a:t>Attualmente, un cittadino che volesse preventivamente mettere a disposizione di altre persone un proprio immobile per situazioni di emergenza, </a:t>
            </a:r>
            <a:r>
              <a:rPr lang="it-IT" dirty="0">
                <a:solidFill>
                  <a:srgbClr val="C00000"/>
                </a:solidFill>
              </a:rPr>
              <a:t>non può farlo!</a:t>
            </a:r>
          </a:p>
          <a:p>
            <a:endParaRPr lang="it-IT" dirty="0"/>
          </a:p>
          <a:p>
            <a:pPr lvl="1"/>
            <a:endParaRPr lang="it-IT" dirty="0"/>
          </a:p>
        </p:txBody>
      </p:sp>
      <p:pic>
        <p:nvPicPr>
          <p:cNvPr id="5" name="Immagine 4">
            <a:extLst>
              <a:ext uri="{FF2B5EF4-FFF2-40B4-BE49-F238E27FC236}">
                <a16:creationId xmlns:a16="http://schemas.microsoft.com/office/drawing/2014/main" id="{169968FC-DB1F-654C-92DA-20AB36D73660}"/>
              </a:ext>
            </a:extLst>
          </p:cNvPr>
          <p:cNvPicPr>
            <a:picLocks noChangeAspect="1"/>
          </p:cNvPicPr>
          <p:nvPr/>
        </p:nvPicPr>
        <p:blipFill>
          <a:blip r:embed="rId3"/>
          <a:stretch>
            <a:fillRect/>
          </a:stretch>
        </p:blipFill>
        <p:spPr>
          <a:xfrm>
            <a:off x="4504459" y="2847109"/>
            <a:ext cx="4010891" cy="4010891"/>
          </a:xfrm>
          <a:prstGeom prst="rect">
            <a:avLst/>
          </a:prstGeom>
        </p:spPr>
      </p:pic>
    </p:spTree>
    <p:extLst>
      <p:ext uri="{BB962C8B-B14F-4D97-AF65-F5344CB8AC3E}">
        <p14:creationId xmlns:p14="http://schemas.microsoft.com/office/powerpoint/2010/main" val="1369120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Soluzione Proposta</a:t>
            </a:r>
          </a:p>
        </p:txBody>
      </p:sp>
      <p:pic>
        <p:nvPicPr>
          <p:cNvPr id="7" name="Segnaposto contenuto 6">
            <a:extLst>
              <a:ext uri="{FF2B5EF4-FFF2-40B4-BE49-F238E27FC236}">
                <a16:creationId xmlns:a16="http://schemas.microsoft.com/office/drawing/2014/main" id="{19A4C97F-87C4-F84E-89E3-7E055D9062F3}"/>
              </a:ext>
            </a:extLst>
          </p:cNvPr>
          <p:cNvPicPr>
            <a:picLocks noGrp="1" noChangeAspect="1"/>
          </p:cNvPicPr>
          <p:nvPr>
            <p:ph idx="1"/>
          </p:nvPr>
        </p:nvPicPr>
        <p:blipFill>
          <a:blip r:embed="rId3"/>
          <a:stretch>
            <a:fillRect/>
          </a:stretch>
        </p:blipFill>
        <p:spPr>
          <a:xfrm>
            <a:off x="3650672" y="4682162"/>
            <a:ext cx="1629641" cy="1810712"/>
          </a:xfrm>
        </p:spPr>
      </p:pic>
      <p:sp>
        <p:nvSpPr>
          <p:cNvPr id="8" name="CasellaDiTesto 7">
            <a:extLst>
              <a:ext uri="{FF2B5EF4-FFF2-40B4-BE49-F238E27FC236}">
                <a16:creationId xmlns:a16="http://schemas.microsoft.com/office/drawing/2014/main" id="{D074B0FA-0857-3546-BDCA-8E509DE24C88}"/>
              </a:ext>
            </a:extLst>
          </p:cNvPr>
          <p:cNvSpPr txBox="1"/>
          <p:nvPr/>
        </p:nvSpPr>
        <p:spPr>
          <a:xfrm>
            <a:off x="628650" y="1870364"/>
            <a:ext cx="7886700" cy="584775"/>
          </a:xfrm>
          <a:prstGeom prst="rect">
            <a:avLst/>
          </a:prstGeom>
          <a:noFill/>
        </p:spPr>
        <p:txBody>
          <a:bodyPr wrap="square" rtlCol="0">
            <a:spAutoFit/>
          </a:bodyPr>
          <a:lstStyle/>
          <a:p>
            <a:pPr algn="ctr"/>
            <a:r>
              <a:rPr lang="it-IT" sz="3200" dirty="0" err="1"/>
              <a:t>ShareMyHouse</a:t>
            </a:r>
            <a:endParaRPr lang="it-IT" sz="3200" dirty="0"/>
          </a:p>
        </p:txBody>
      </p:sp>
      <p:sp>
        <p:nvSpPr>
          <p:cNvPr id="9" name="CasellaDiTesto 8">
            <a:extLst>
              <a:ext uri="{FF2B5EF4-FFF2-40B4-BE49-F238E27FC236}">
                <a16:creationId xmlns:a16="http://schemas.microsoft.com/office/drawing/2014/main" id="{97A918EF-5F01-DD45-838C-AB0500FE2BF0}"/>
              </a:ext>
            </a:extLst>
          </p:cNvPr>
          <p:cNvSpPr txBox="1"/>
          <p:nvPr/>
        </p:nvSpPr>
        <p:spPr>
          <a:xfrm>
            <a:off x="415636" y="2511704"/>
            <a:ext cx="8099714" cy="1569660"/>
          </a:xfrm>
          <a:prstGeom prst="rect">
            <a:avLst/>
          </a:prstGeom>
          <a:noFill/>
        </p:spPr>
        <p:txBody>
          <a:bodyPr wrap="square" rtlCol="0">
            <a:spAutoFit/>
          </a:bodyPr>
          <a:lstStyle/>
          <a:p>
            <a:pPr marL="342900" indent="-342900">
              <a:buFont typeface="Arial" panose="020B0604020202020204" pitchFamily="34" charset="0"/>
              <a:buChar char="•"/>
            </a:pPr>
            <a:r>
              <a:rPr lang="it-IT" sz="2400" dirty="0"/>
              <a:t>Consentirà ai cittadini di mettere a diposizione dei propri immobili, in totale autonomia</a:t>
            </a:r>
          </a:p>
          <a:p>
            <a:pPr marL="342900" indent="-342900">
              <a:buFont typeface="Arial" panose="020B0604020202020204" pitchFamily="34" charset="0"/>
              <a:buChar char="•"/>
            </a:pPr>
            <a:r>
              <a:rPr lang="it-IT" sz="2400" dirty="0"/>
              <a:t> Consentirà agli operatori di protezione civile di visualizzare gli immobili aggiunti dai cittadini e di assegnarli a chi bisogno</a:t>
            </a:r>
          </a:p>
        </p:txBody>
      </p:sp>
    </p:spTree>
    <p:extLst>
      <p:ext uri="{BB962C8B-B14F-4D97-AF65-F5344CB8AC3E}">
        <p14:creationId xmlns:p14="http://schemas.microsoft.com/office/powerpoint/2010/main" val="137573923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Utenti Target</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p:txBody>
          <a:bodyPr>
            <a:normAutofit/>
          </a:bodyPr>
          <a:lstStyle/>
          <a:p>
            <a:pPr marL="0" indent="0">
              <a:buNone/>
            </a:pPr>
            <a:r>
              <a:rPr lang="it-IT" dirty="0"/>
              <a:t>Gli utenti target saranno persone appartenenti alle seguenti categorie:</a:t>
            </a:r>
          </a:p>
          <a:p>
            <a:r>
              <a:rPr lang="it-IT" dirty="0"/>
              <a:t>Cittadini</a:t>
            </a:r>
          </a:p>
          <a:p>
            <a:r>
              <a:rPr lang="it-IT" dirty="0"/>
              <a:t>Operatori della protezione civile</a:t>
            </a:r>
          </a:p>
        </p:txBody>
      </p:sp>
      <p:pic>
        <p:nvPicPr>
          <p:cNvPr id="3" name="Immagine 2">
            <a:extLst>
              <a:ext uri="{FF2B5EF4-FFF2-40B4-BE49-F238E27FC236}">
                <a16:creationId xmlns:a16="http://schemas.microsoft.com/office/drawing/2014/main" id="{8B79287E-1747-2A45-AB00-13A65084A44A}"/>
              </a:ext>
            </a:extLst>
          </p:cNvPr>
          <p:cNvPicPr>
            <a:picLocks noChangeAspect="1"/>
          </p:cNvPicPr>
          <p:nvPr/>
        </p:nvPicPr>
        <p:blipFill>
          <a:blip r:embed="rId3"/>
          <a:stretch>
            <a:fillRect/>
          </a:stretch>
        </p:blipFill>
        <p:spPr>
          <a:xfrm>
            <a:off x="5631872" y="3574471"/>
            <a:ext cx="3020291" cy="3020291"/>
          </a:xfrm>
          <a:prstGeom prst="rect">
            <a:avLst/>
          </a:prstGeom>
        </p:spPr>
      </p:pic>
    </p:spTree>
    <p:extLst>
      <p:ext uri="{BB962C8B-B14F-4D97-AF65-F5344CB8AC3E}">
        <p14:creationId xmlns:p14="http://schemas.microsoft.com/office/powerpoint/2010/main" val="410125683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Indagine Contestuale</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p:txBody>
          <a:bodyPr>
            <a:normAutofit/>
          </a:bodyPr>
          <a:lstStyle/>
          <a:p>
            <a:pPr marL="0" indent="0">
              <a:buNone/>
            </a:pPr>
            <a:r>
              <a:rPr lang="it-IT" dirty="0"/>
              <a:t>La prima operazione compiuta è stata lo svolgimento di un’analisi contestuale. </a:t>
            </a:r>
          </a:p>
          <a:p>
            <a:r>
              <a:rPr lang="it-IT" dirty="0"/>
              <a:t>Interviste</a:t>
            </a:r>
          </a:p>
          <a:p>
            <a:r>
              <a:rPr lang="it-IT" dirty="0"/>
              <a:t>Sondaggio Online</a:t>
            </a:r>
          </a:p>
        </p:txBody>
      </p:sp>
      <p:pic>
        <p:nvPicPr>
          <p:cNvPr id="5" name="Immagine 4">
            <a:extLst>
              <a:ext uri="{FF2B5EF4-FFF2-40B4-BE49-F238E27FC236}">
                <a16:creationId xmlns:a16="http://schemas.microsoft.com/office/drawing/2014/main" id="{6A5AAB18-0B9C-8F4C-B697-63838EB28FF5}"/>
              </a:ext>
            </a:extLst>
          </p:cNvPr>
          <p:cNvPicPr>
            <a:picLocks noChangeAspect="1"/>
          </p:cNvPicPr>
          <p:nvPr/>
        </p:nvPicPr>
        <p:blipFill>
          <a:blip r:embed="rId3"/>
          <a:stretch>
            <a:fillRect/>
          </a:stretch>
        </p:blipFill>
        <p:spPr>
          <a:xfrm>
            <a:off x="6782120" y="3944937"/>
            <a:ext cx="2209480" cy="2232026"/>
          </a:xfrm>
          <a:prstGeom prst="rect">
            <a:avLst/>
          </a:prstGeom>
        </p:spPr>
      </p:pic>
    </p:spTree>
    <p:extLst>
      <p:ext uri="{BB962C8B-B14F-4D97-AF65-F5344CB8AC3E}">
        <p14:creationId xmlns:p14="http://schemas.microsoft.com/office/powerpoint/2010/main" val="144327439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106D4C4E-08BA-F941-B174-D6A96C2A0344}"/>
              </a:ext>
            </a:extLst>
          </p:cNvPr>
          <p:cNvPicPr>
            <a:picLocks noChangeAspect="1"/>
          </p:cNvPicPr>
          <p:nvPr/>
        </p:nvPicPr>
        <p:blipFill>
          <a:blip r:embed="rId2">
            <a:alphaModFix amt="20000"/>
          </a:blip>
          <a:stretch>
            <a:fillRect/>
          </a:stretch>
        </p:blipFill>
        <p:spPr>
          <a:xfrm>
            <a:off x="3048000" y="2794000"/>
            <a:ext cx="6096000" cy="4064000"/>
          </a:xfrm>
          <a:prstGeom prst="rect">
            <a:avLst/>
          </a:prstGeom>
        </p:spPr>
      </p:pic>
      <p:sp>
        <p:nvSpPr>
          <p:cNvPr id="2" name="Titolo 1">
            <a:extLst>
              <a:ext uri="{FF2B5EF4-FFF2-40B4-BE49-F238E27FC236}">
                <a16:creationId xmlns:a16="http://schemas.microsoft.com/office/drawing/2014/main" id="{503931D8-D0CD-F34D-A8E4-4DBAF1645F4F}"/>
              </a:ext>
            </a:extLst>
          </p:cNvPr>
          <p:cNvSpPr>
            <a:spLocks noGrp="1"/>
          </p:cNvSpPr>
          <p:nvPr>
            <p:ph type="title"/>
          </p:nvPr>
        </p:nvSpPr>
        <p:spPr/>
        <p:style>
          <a:lnRef idx="2">
            <a:schemeClr val="accent2">
              <a:shade val="50000"/>
            </a:schemeClr>
          </a:lnRef>
          <a:fillRef idx="1">
            <a:schemeClr val="accent2"/>
          </a:fillRef>
          <a:effectRef idx="0">
            <a:schemeClr val="accent2"/>
          </a:effectRef>
          <a:fontRef idx="minor">
            <a:schemeClr val="lt1"/>
          </a:fontRef>
        </p:style>
        <p:txBody>
          <a:bodyPr/>
          <a:lstStyle/>
          <a:p>
            <a:r>
              <a:rPr lang="it-IT"/>
              <a:t>Indagine Contestuale - Risultati</a:t>
            </a:r>
          </a:p>
        </p:txBody>
      </p:sp>
      <p:sp>
        <p:nvSpPr>
          <p:cNvPr id="6" name="Segnaposto contenuto 5">
            <a:extLst>
              <a:ext uri="{FF2B5EF4-FFF2-40B4-BE49-F238E27FC236}">
                <a16:creationId xmlns:a16="http://schemas.microsoft.com/office/drawing/2014/main" id="{050B5B15-5721-8D42-B792-B940345657C9}"/>
              </a:ext>
            </a:extLst>
          </p:cNvPr>
          <p:cNvSpPr>
            <a:spLocks noGrp="1"/>
          </p:cNvSpPr>
          <p:nvPr>
            <p:ph idx="1"/>
          </p:nvPr>
        </p:nvSpPr>
        <p:spPr/>
        <p:txBody>
          <a:bodyPr>
            <a:normAutofit/>
          </a:bodyPr>
          <a:lstStyle/>
          <a:p>
            <a:pPr marL="0" indent="0">
              <a:buNone/>
            </a:pPr>
            <a:r>
              <a:rPr lang="it-IT" sz="2000" dirty="0"/>
              <a:t>Dalle interviste e dai sondaggi sono risultate importanti</a:t>
            </a:r>
          </a:p>
          <a:p>
            <a:r>
              <a:rPr lang="it-IT" sz="2000" dirty="0"/>
              <a:t>Vicinanza del nuovo immobile a quello abbandonato in precedenza</a:t>
            </a:r>
          </a:p>
          <a:p>
            <a:r>
              <a:rPr lang="it-IT" sz="2000" dirty="0"/>
              <a:t>Importanza che la tecnologia può svolgere nel semplificare la gestione di questo tipo di emergenza</a:t>
            </a:r>
          </a:p>
          <a:p>
            <a:r>
              <a:rPr lang="it-IT" sz="2000" dirty="0"/>
              <a:t>Molte persone sarebbero disposte a mettere a disposizione un proprio immobile</a:t>
            </a:r>
          </a:p>
          <a:p>
            <a:r>
              <a:rPr lang="it-IT" sz="2000" dirty="0"/>
              <a:t>Nessuno è disposto ad affrontare iter burocratici complicati per mettere a disposizione un immobile</a:t>
            </a:r>
          </a:p>
          <a:p>
            <a:endParaRPr lang="it-IT" sz="2000" dirty="0"/>
          </a:p>
          <a:p>
            <a:pPr marL="0" indent="0">
              <a:buNone/>
            </a:pPr>
            <a:endParaRPr lang="it-IT" dirty="0"/>
          </a:p>
        </p:txBody>
      </p:sp>
    </p:spTree>
    <p:extLst>
      <p:ext uri="{BB962C8B-B14F-4D97-AF65-F5344CB8AC3E}">
        <p14:creationId xmlns:p14="http://schemas.microsoft.com/office/powerpoint/2010/main" val="2566250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Tema di Office">
  <a:themeElements>
    <a:clrScheme name="Personalizzati 1">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i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474</TotalTime>
  <Words>3357</Words>
  <Application>Microsoft Office PowerPoint</Application>
  <PresentationFormat>Presentazione su schermo (4:3)</PresentationFormat>
  <Paragraphs>291</Paragraphs>
  <Slides>45</Slides>
  <Notes>33</Notes>
  <HiddenSlides>0</HiddenSlides>
  <MMClips>6</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45</vt:i4>
      </vt:variant>
    </vt:vector>
  </HeadingPairs>
  <TitlesOfParts>
    <vt:vector size="49" baseType="lpstr">
      <vt:lpstr>Arial</vt:lpstr>
      <vt:lpstr>Calibri</vt:lpstr>
      <vt:lpstr>Calibri Light</vt:lpstr>
      <vt:lpstr>Tema di Office</vt:lpstr>
      <vt:lpstr>ShareMyHouse</vt:lpstr>
      <vt:lpstr>Analisi del Problema</vt:lpstr>
      <vt:lpstr>Il Problema</vt:lpstr>
      <vt:lpstr>Il Problema</vt:lpstr>
      <vt:lpstr>Il Problema</vt:lpstr>
      <vt:lpstr>Soluzione Proposta</vt:lpstr>
      <vt:lpstr>Utenti Target</vt:lpstr>
      <vt:lpstr>Indagine Contestuale</vt:lpstr>
      <vt:lpstr>Indagine Contestuale - Risultati</vt:lpstr>
      <vt:lpstr>Personas</vt:lpstr>
      <vt:lpstr>Persona- Davide</vt:lpstr>
      <vt:lpstr>Persona- Luca</vt:lpstr>
      <vt:lpstr>Problem Scenarios e Claim</vt:lpstr>
      <vt:lpstr>Problem Scenario - Esempio</vt:lpstr>
      <vt:lpstr>Requisiti Funzionali (Principali)</vt:lpstr>
      <vt:lpstr>Requisiti di Usabilità (Principali)</vt:lpstr>
      <vt:lpstr>Design</vt:lpstr>
      <vt:lpstr>Activity Design</vt:lpstr>
      <vt:lpstr>Activity Design Metaphors</vt:lpstr>
      <vt:lpstr>Activity Scenario (Esempio)</vt:lpstr>
      <vt:lpstr>Information Design</vt:lpstr>
      <vt:lpstr>Information Design Metaphors</vt:lpstr>
      <vt:lpstr>Information Scenario (Esempio)</vt:lpstr>
      <vt:lpstr>Interaction Design</vt:lpstr>
      <vt:lpstr>Interaction Design Metaphors</vt:lpstr>
      <vt:lpstr>Interaction Scenario (Esempio)</vt:lpstr>
      <vt:lpstr>Interaction Scenario (Esempio)</vt:lpstr>
      <vt:lpstr>Prototipo iniziale</vt:lpstr>
      <vt:lpstr>Interaction Scenario (Claim)</vt:lpstr>
      <vt:lpstr>Modifiche al prototipo</vt:lpstr>
      <vt:lpstr>Prototipazione</vt:lpstr>
      <vt:lpstr>Prototipazione</vt:lpstr>
      <vt:lpstr>Storybording – Esempio (1)  Aggiunta Immobili</vt:lpstr>
      <vt:lpstr>Storybording – Esempio (2)   Aggiunta Immobili</vt:lpstr>
      <vt:lpstr>Storybording – Esempio (3)   Aggiunta Immobili</vt:lpstr>
      <vt:lpstr>Prototipo Low-fi – Esempio (1)  Profilo utente (Lato Utente)</vt:lpstr>
      <vt:lpstr>Prototipo Low-fi – Esempio (2)  Gestione Occupanti (Lato Operatore)</vt:lpstr>
      <vt:lpstr>Prototipo Low-fi – Esempio (3)  Dettagli Immobile (Lato Operatore)</vt:lpstr>
      <vt:lpstr>Prototipo Hi-Fi – Esempio (1)  Visualizzazione profilo utente (Lato Utente)</vt:lpstr>
      <vt:lpstr>Prototipo Hi-Fi – Esempio (2)  Visualizzazione Immobili e rimozione occupanti - Lato Operatore </vt:lpstr>
      <vt:lpstr>Prototipo Hi-Fi – Esempio (3)   Visualizzazione dettagli Immobile - Lato Operatore </vt:lpstr>
      <vt:lpstr>Implementazione</vt:lpstr>
      <vt:lpstr>Implementazione – Risultato finale </vt:lpstr>
      <vt:lpstr>Implementazione – Risultato finale </vt:lpstr>
      <vt:lpstr>Grazie per l’attenzione!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ShareMyHouse</dc:title>
  <dc:creator>Emanuele Gargiulo</dc:creator>
  <cp:lastModifiedBy>Nessuno</cp:lastModifiedBy>
  <cp:revision>77</cp:revision>
  <dcterms:created xsi:type="dcterms:W3CDTF">2019-05-15T14:10:37Z</dcterms:created>
  <dcterms:modified xsi:type="dcterms:W3CDTF">2019-06-01T13:02:19Z</dcterms:modified>
</cp:coreProperties>
</file>